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8D28E8-A3D8-47EA-A81C-5EB6A81EBF87}">
  <a:tblStyle styleId="{2E8D28E8-A3D8-47EA-A81C-5EB6A81EBF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0863" autoAdjust="0"/>
  </p:normalViewPr>
  <p:slideViewPr>
    <p:cSldViewPr snapToGrid="0">
      <p:cViewPr varScale="1">
        <p:scale>
          <a:sx n="50" d="100"/>
          <a:sy n="50" d="100"/>
        </p:scale>
        <p:origin x="51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6196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,</a:t>
            </a:r>
            <a:r>
              <a:rPr lang="ko-KR" altLang="en-US" dirty="0"/>
              <a:t> 저희는 뉴스 키워드 노출 빈도수에 따른 기업 주가 영향 분석</a:t>
            </a:r>
            <a:r>
              <a:rPr lang="ko-KR" altLang="en-US" baseline="0" dirty="0"/>
              <a:t> 프로젝트를</a:t>
            </a:r>
            <a:r>
              <a:rPr lang="ko-KR" altLang="en-US" dirty="0"/>
              <a:t> 진행한 컴퓨터공학과 양지수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한서흔</a:t>
            </a:r>
            <a:r>
              <a:rPr lang="ko-KR" altLang="en-US" dirty="0"/>
              <a:t> 조 입니다</a:t>
            </a:r>
            <a:r>
              <a:rPr lang="en-US" altLang="ko-KR" dirty="0"/>
              <a:t>.</a:t>
            </a:r>
            <a:r>
              <a:rPr lang="ko-KR" altLang="en-US" dirty="0"/>
              <a:t> 지금부터 프로젝트 발표를 시작하겠습니다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021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r>
              <a:rPr lang="ko-KR" altLang="en-US" dirty="0"/>
              <a:t>번째로 </a:t>
            </a:r>
            <a:r>
              <a:rPr lang="ko-KR" altLang="en-US" dirty="0" err="1"/>
              <a:t>플로우차트입니다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473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뭐라 설명해야 할지 모르겠음</a:t>
            </a:r>
            <a:r>
              <a:rPr lang="en-US" altLang="ko-KR" dirty="0"/>
              <a:t>? </a:t>
            </a:r>
            <a:r>
              <a:rPr lang="ko-KR" altLang="en-US" dirty="0"/>
              <a:t>그냥 </a:t>
            </a:r>
            <a:r>
              <a:rPr lang="en-US" altLang="ko-KR" dirty="0"/>
              <a:t>2</a:t>
            </a:r>
            <a:r>
              <a:rPr lang="ko-KR" altLang="en-US" dirty="0"/>
              <a:t>초 보여주고 넘어가면 </a:t>
            </a:r>
            <a:r>
              <a:rPr lang="ko-KR" altLang="en-US" dirty="0" err="1"/>
              <a:t>될듯</a:t>
            </a:r>
            <a:endParaRPr dirty="0"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51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다섯번째로</a:t>
            </a:r>
            <a:r>
              <a:rPr lang="ko-KR" altLang="en-US" dirty="0" smtClean="0"/>
              <a:t> </a:t>
            </a:r>
            <a:r>
              <a:rPr lang="ko-KR" altLang="en-US" dirty="0"/>
              <a:t>앞서 정리한 자료를 토대로 </a:t>
            </a:r>
            <a:r>
              <a:rPr lang="ko-KR" altLang="en-US" dirty="0" err="1"/>
              <a:t>중심성</a:t>
            </a:r>
            <a:r>
              <a:rPr lang="ko-KR" altLang="en-US" dirty="0"/>
              <a:t> 분석을 진행했습니다</a:t>
            </a:r>
            <a:r>
              <a:rPr lang="en-US" altLang="ko-KR" dirty="0"/>
              <a:t>. </a:t>
            </a:r>
            <a:r>
              <a:rPr lang="ko-KR" altLang="en-US" dirty="0"/>
              <a:t>사용한 프로그램으로는 </a:t>
            </a:r>
            <a:r>
              <a:rPr lang="ko-KR" altLang="en-US" dirty="0" err="1"/>
              <a:t>제피가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742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c6fc58f98_5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뉴스 키워드 자료에서 </a:t>
            </a:r>
            <a:r>
              <a:rPr lang="ko-KR" altLang="en-US" dirty="0" err="1"/>
              <a:t>중심성을</a:t>
            </a:r>
            <a:r>
              <a:rPr lang="ko-KR" altLang="en-US" dirty="0"/>
              <a:t> 분석할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엣지</a:t>
            </a:r>
            <a:r>
              <a:rPr lang="ko-KR" altLang="en-US" dirty="0"/>
              <a:t> 파일을 </a:t>
            </a:r>
            <a:r>
              <a:rPr lang="ko-KR" altLang="en-US" dirty="0" err="1"/>
              <a:t>파이썬을</a:t>
            </a:r>
            <a:r>
              <a:rPr lang="ko-KR" altLang="en-US" dirty="0"/>
              <a:t> 통해 분류했습니다</a:t>
            </a:r>
            <a:r>
              <a:rPr lang="en-US" altLang="ko-KR" dirty="0"/>
              <a:t>. </a:t>
            </a:r>
            <a:r>
              <a:rPr lang="ko-KR" altLang="en-US" dirty="0"/>
              <a:t>추출된 </a:t>
            </a:r>
            <a:r>
              <a:rPr lang="ko-KR" altLang="en-US" dirty="0" err="1"/>
              <a:t>노드</a:t>
            </a:r>
            <a:r>
              <a:rPr lang="ko-KR" altLang="en-US" dirty="0"/>
              <a:t> 파일에서는 먼저 앞선 과정에서 만든 주식 시장에 특화된 감성 사전의 극성 부분을 캐릭터로 설정해 </a:t>
            </a:r>
            <a:r>
              <a:rPr lang="ko-KR" altLang="en-US" dirty="0" err="1"/>
              <a:t>애트리뷰트를</a:t>
            </a:r>
            <a:r>
              <a:rPr lang="ko-KR" altLang="en-US" dirty="0"/>
              <a:t> 추가하는 변형 작업을 거쳤습니다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ko-KR" altLang="en-US" dirty="0" err="1"/>
              <a:t>제피의</a:t>
            </a:r>
            <a:r>
              <a:rPr lang="ko-KR" altLang="en-US" dirty="0"/>
              <a:t> 파티션 기능을 이용해 단어 사전 내의 극성을 양수와 음수로 분류하여 다른 색으로 표현했습니다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 준비해놓은 노드와 </a:t>
            </a:r>
            <a:r>
              <a:rPr lang="ko-KR" altLang="en-US" dirty="0" err="1"/>
              <a:t>엣지</a:t>
            </a:r>
            <a:r>
              <a:rPr lang="ko-KR" altLang="en-US" dirty="0"/>
              <a:t> 파일을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제피에</a:t>
            </a:r>
            <a:r>
              <a:rPr lang="ko-KR" altLang="en-US" baseline="0" dirty="0"/>
              <a:t> 이용하여 연결 </a:t>
            </a:r>
            <a:r>
              <a:rPr lang="ko-KR" altLang="en-US" baseline="0" dirty="0" err="1"/>
              <a:t>중심성</a:t>
            </a:r>
            <a:r>
              <a:rPr lang="en-US" altLang="ko-KR" baseline="0" dirty="0"/>
              <a:t>,</a:t>
            </a:r>
            <a:r>
              <a:rPr lang="ko-KR" altLang="en-US" baseline="0" dirty="0"/>
              <a:t> 근접 </a:t>
            </a:r>
            <a:r>
              <a:rPr lang="ko-KR" altLang="en-US" baseline="0" dirty="0" err="1"/>
              <a:t>중심성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매개 </a:t>
            </a:r>
            <a:r>
              <a:rPr lang="ko-KR" altLang="en-US" baseline="0" dirty="0" err="1"/>
              <a:t>중심성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고유벡터 </a:t>
            </a:r>
            <a:r>
              <a:rPr lang="ko-KR" altLang="en-US" baseline="0" dirty="0" err="1"/>
              <a:t>중심성</a:t>
            </a:r>
            <a:r>
              <a:rPr lang="ko-KR" altLang="en-US" baseline="0" dirty="0"/>
              <a:t> 총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가지의 </a:t>
            </a:r>
            <a:r>
              <a:rPr lang="ko-KR" altLang="en-US" baseline="0" dirty="0" err="1"/>
              <a:t>중심성</a:t>
            </a:r>
            <a:r>
              <a:rPr lang="ko-KR" altLang="en-US" baseline="0" dirty="0"/>
              <a:t> 수치를 얻었습니다</a:t>
            </a:r>
            <a:r>
              <a:rPr lang="en-US" altLang="ko-KR" baseline="0" dirty="0"/>
              <a:t>. </a:t>
            </a:r>
            <a:r>
              <a:rPr lang="ko-KR" altLang="en-US" baseline="0" dirty="0" smtClean="0"/>
              <a:t>이 </a:t>
            </a:r>
            <a:r>
              <a:rPr lang="ko-KR" altLang="en-US" baseline="0" dirty="0"/>
              <a:t>중 뉴스 특성상 여러 번 언급되는 단어일수록 핵심단어가 되기 때문에 연결 중심성과 고유벡터 중심성의 결과가 프로젝트의 분석에 적합하다고 판단하여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결과 중 가중치 값이 큰 상위 </a:t>
            </a:r>
            <a:r>
              <a:rPr lang="en-US" altLang="ko-KR" baseline="0" dirty="0"/>
              <a:t>20</a:t>
            </a:r>
            <a:r>
              <a:rPr lang="ko-KR" altLang="en-US" baseline="0" dirty="0"/>
              <a:t>개의 단어를 뽑았습니다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그리고 해당 단어의 극성을 기업의 주가 등락률과 비교하여 </a:t>
            </a:r>
            <a:r>
              <a:rPr lang="en-US" altLang="ko-KR" baseline="0" dirty="0"/>
              <a:t>3</a:t>
            </a:r>
            <a:r>
              <a:rPr lang="ko-KR" altLang="en-US" baseline="0" dirty="0"/>
              <a:t>일 연속으로 극성이 </a:t>
            </a:r>
            <a:r>
              <a:rPr lang="ko-KR" altLang="en-US" baseline="0" dirty="0" err="1"/>
              <a:t>양수값일</a:t>
            </a:r>
            <a:r>
              <a:rPr lang="ko-KR" altLang="en-US" baseline="0" dirty="0"/>
              <a:t> 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다음날 주가의 상승 여부로 중심성의 정확도를 판별했습니다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261" name="Google Shape;261;gdc6fc58f98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259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분석 결과 내용입니다</a:t>
            </a:r>
            <a:r>
              <a:rPr lang="en-US" altLang="ko-KR" dirty="0"/>
              <a:t>. </a:t>
            </a:r>
            <a:r>
              <a:rPr lang="ko-KR" altLang="en-US" dirty="0"/>
              <a:t>해당 이미지는 코스피 데이터를 </a:t>
            </a:r>
            <a:r>
              <a:rPr lang="ko-KR" altLang="en-US" dirty="0" err="1" smtClean="0"/>
              <a:t>제피에</a:t>
            </a:r>
            <a:r>
              <a:rPr lang="ko-KR" altLang="en-US" dirty="0" smtClean="0"/>
              <a:t> </a:t>
            </a:r>
            <a:r>
              <a:rPr lang="ko-KR" altLang="en-US" dirty="0"/>
              <a:t>넣어 시각화한 결과입니다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77" name="Google Shape;2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327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자료는 각각 연결 중심성과 고유벡터 </a:t>
            </a:r>
            <a:r>
              <a:rPr lang="ko-KR" altLang="en-US" dirty="0" err="1"/>
              <a:t>중심성을</a:t>
            </a:r>
            <a:r>
              <a:rPr lang="ko-KR" altLang="en-US" dirty="0"/>
              <a:t> 사용하여 중심을 찾고 단어의 극성을 찾은 내용을 담고 있습니다</a:t>
            </a:r>
            <a:r>
              <a:rPr lang="en-US" altLang="ko-KR" dirty="0"/>
              <a:t>. </a:t>
            </a:r>
            <a:r>
              <a:rPr lang="ko-KR" altLang="en-US" dirty="0"/>
              <a:t>키워드의 빈도와 성격</a:t>
            </a:r>
            <a:r>
              <a:rPr lang="en-US" altLang="ko-KR" dirty="0"/>
              <a:t>, </a:t>
            </a:r>
            <a:r>
              <a:rPr lang="ko-KR" altLang="en-US" dirty="0"/>
              <a:t>그리고 코스피의 성격을 비교해보면 </a:t>
            </a:r>
            <a:r>
              <a:rPr lang="en-US" altLang="ko-KR" dirty="0"/>
              <a:t>6</a:t>
            </a:r>
            <a:r>
              <a:rPr lang="ko-KR" altLang="en-US" dirty="0"/>
              <a:t>개월 동안 양의 극성이 우세하였고 </a:t>
            </a:r>
            <a:r>
              <a:rPr lang="ko-KR" altLang="en-US" dirty="0" err="1"/>
              <a:t>코스피</a:t>
            </a:r>
            <a:r>
              <a:rPr lang="ko-KR" altLang="en-US" dirty="0"/>
              <a:t> 지수 또한 </a:t>
            </a:r>
            <a:r>
              <a:rPr lang="ko-KR" altLang="en-US" dirty="0" err="1"/>
              <a:t>우상향하는</a:t>
            </a:r>
            <a:r>
              <a:rPr lang="ko-KR" altLang="en-US" dirty="0"/>
              <a:t> 추세를 보였다는 사실을 알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91" name="Google Shape;2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572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자료로 뽑은 총 </a:t>
            </a:r>
            <a:r>
              <a:rPr lang="en-US" altLang="ko-KR" dirty="0"/>
              <a:t>4</a:t>
            </a:r>
            <a:r>
              <a:rPr lang="ko-KR" altLang="en-US" dirty="0"/>
              <a:t>개의 기업을 순차적으로 설명해드리겠습니다</a:t>
            </a:r>
            <a:r>
              <a:rPr lang="en-US" altLang="ko-KR" dirty="0"/>
              <a:t>. </a:t>
            </a:r>
            <a:r>
              <a:rPr lang="ko-KR" altLang="en-US" dirty="0"/>
              <a:t>해당 이미지는 </a:t>
            </a:r>
            <a:r>
              <a:rPr lang="en-US" altLang="ko-KR" dirty="0"/>
              <a:t>HMM</a:t>
            </a:r>
            <a:r>
              <a:rPr lang="ko-KR" altLang="en-US" dirty="0"/>
              <a:t>의 데이터를 </a:t>
            </a:r>
            <a:r>
              <a:rPr lang="ko-KR" altLang="en-US" dirty="0" err="1" smtClean="0"/>
              <a:t>제피에</a:t>
            </a:r>
            <a:r>
              <a:rPr lang="ko-KR" altLang="en-US" dirty="0" smtClean="0"/>
              <a:t> </a:t>
            </a:r>
            <a:r>
              <a:rPr lang="ko-KR" altLang="en-US" dirty="0"/>
              <a:t>넣어 시각화한 결과입니다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909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HMM</a:t>
            </a:r>
            <a:r>
              <a:rPr lang="ko-KR" altLang="en-US" dirty="0"/>
              <a:t>은 중심을 찾았을 경우 상위 </a:t>
            </a:r>
            <a:r>
              <a:rPr lang="en-US" altLang="ko-KR" dirty="0"/>
              <a:t>20</a:t>
            </a:r>
            <a:r>
              <a:rPr lang="ko-KR" altLang="en-US" dirty="0"/>
              <a:t>개의 키워드 모두 양의 극성을</a:t>
            </a:r>
            <a:r>
              <a:rPr lang="ko-KR" altLang="en-US" baseline="0" dirty="0"/>
              <a:t> 가졌으며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키워드의 빈도와 주가를 보면 하루의 높은 빈도 수보다는 </a:t>
            </a:r>
            <a:r>
              <a:rPr lang="ko-KR" altLang="en-US" baseline="0" dirty="0" err="1"/>
              <a:t>여러날</a:t>
            </a:r>
            <a:r>
              <a:rPr lang="ko-KR" altLang="en-US" baseline="0" dirty="0"/>
              <a:t> 꾸준히 노출 빈도의 밀집도가 높을 때 주가 상승과 관련이 있다는 사실을 알 수 있습니다</a:t>
            </a:r>
            <a:r>
              <a:rPr lang="en-US" altLang="ko-KR" baseline="0" dirty="0"/>
              <a:t>.</a:t>
            </a:r>
            <a:endParaRPr dirty="0"/>
          </a:p>
        </p:txBody>
      </p:sp>
      <p:sp>
        <p:nvSpPr>
          <p:cNvPr id="315" name="Google Shape;3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8202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ecb532141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빈도를 수치화하여 나타났을 때 정확도는 </a:t>
            </a:r>
            <a:r>
              <a:rPr lang="ko-KR" altLang="en-US" dirty="0" err="1"/>
              <a:t>고유백터와</a:t>
            </a:r>
            <a:r>
              <a:rPr lang="ko-KR" altLang="en-US" dirty="0"/>
              <a:t> </a:t>
            </a:r>
            <a:r>
              <a:rPr lang="ko-KR" altLang="en-US" dirty="0" err="1"/>
              <a:t>연결중심성</a:t>
            </a:r>
            <a:r>
              <a:rPr lang="ko-KR" altLang="en-US" dirty="0"/>
              <a:t> 순으로 각각 </a:t>
            </a:r>
            <a:r>
              <a:rPr lang="en-US" altLang="ko-KR" dirty="0"/>
              <a:t>94</a:t>
            </a:r>
            <a:r>
              <a:rPr lang="ko-KR" altLang="en-US" dirty="0"/>
              <a:t>퍼센트</a:t>
            </a:r>
            <a:r>
              <a:rPr lang="en-US" altLang="ko-KR" dirty="0"/>
              <a:t>, 93</a:t>
            </a:r>
            <a:r>
              <a:rPr lang="ko-KR" altLang="en-US" dirty="0"/>
              <a:t>퍼센트였으며 코스피의 영향을 받았을 땐 </a:t>
            </a:r>
            <a:r>
              <a:rPr lang="en-US" altLang="ko-KR" dirty="0"/>
              <a:t>61</a:t>
            </a:r>
            <a:r>
              <a:rPr lang="ko-KR" altLang="en-US" dirty="0"/>
              <a:t>퍼센트</a:t>
            </a:r>
            <a:r>
              <a:rPr lang="en-US" altLang="ko-KR" dirty="0"/>
              <a:t>, 57</a:t>
            </a:r>
            <a:r>
              <a:rPr lang="ko-KR" altLang="en-US" dirty="0"/>
              <a:t>퍼센트로 정확도가</a:t>
            </a:r>
            <a:r>
              <a:rPr lang="ko-KR" altLang="en-US" baseline="0" dirty="0"/>
              <a:t> 떨어지는 모습을 보이는 것을 확인할 수 있습니다</a:t>
            </a:r>
            <a:r>
              <a:rPr lang="en-US" altLang="ko-KR" baseline="0" dirty="0"/>
              <a:t>.</a:t>
            </a:r>
            <a:endParaRPr dirty="0"/>
          </a:p>
        </p:txBody>
      </p:sp>
      <p:sp>
        <p:nvSpPr>
          <p:cNvPr id="336" name="Google Shape;336;gdecb532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6019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d63e88db7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이미지는 </a:t>
            </a:r>
            <a:r>
              <a:rPr lang="en-US" altLang="ko-KR" dirty="0"/>
              <a:t>LG</a:t>
            </a:r>
            <a:r>
              <a:rPr lang="ko-KR" altLang="en-US" dirty="0"/>
              <a:t>디스플레이의 데이터를 </a:t>
            </a:r>
            <a:r>
              <a:rPr lang="ko-KR" altLang="en-US" dirty="0" err="1" smtClean="0"/>
              <a:t>제피에</a:t>
            </a:r>
            <a:r>
              <a:rPr lang="ko-KR" altLang="en-US" dirty="0" smtClean="0"/>
              <a:t> </a:t>
            </a:r>
            <a:r>
              <a:rPr lang="ko-KR" altLang="en-US" dirty="0"/>
              <a:t>넣어 시각화한 결과입니다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53" name="Google Shape;353;gdd63e88d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710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최근 주식시장을 향한 사람들의 관심이 커지면서</a:t>
            </a:r>
            <a:r>
              <a:rPr lang="en-US" altLang="ko-KR" dirty="0"/>
              <a:t>, </a:t>
            </a:r>
            <a:r>
              <a:rPr lang="ko-KR" altLang="en-US" dirty="0"/>
              <a:t>주식의 가치를 판단할 때 어떤 것을 참고해야 도움이 될지에 대한 고민도 함께 증가하고 있습니다</a:t>
            </a:r>
            <a:r>
              <a:rPr lang="en-US" altLang="ko-KR" dirty="0"/>
              <a:t>.</a:t>
            </a:r>
            <a:r>
              <a:rPr lang="ko-KR" altLang="en-US" dirty="0"/>
              <a:t> 주가를 움직이는 원인에는 여러 요소가 있지만</a:t>
            </a:r>
            <a:r>
              <a:rPr lang="en-US" altLang="ko-KR" dirty="0"/>
              <a:t>, </a:t>
            </a:r>
            <a:r>
              <a:rPr lang="ko-KR" altLang="en-US" dirty="0" err="1"/>
              <a:t>그중</a:t>
            </a:r>
            <a:r>
              <a:rPr lang="ko-KR" altLang="en-US" dirty="0"/>
              <a:t> 뉴스가 큰 영향을 준다고 알려져 있는데요</a:t>
            </a:r>
            <a:r>
              <a:rPr lang="en-US" altLang="ko-KR" dirty="0"/>
              <a:t>. </a:t>
            </a:r>
            <a:r>
              <a:rPr lang="ko-KR" altLang="en-US" dirty="0"/>
              <a:t>따라서 저희는 기업 혹은 관련 업종에 관한 뉴스의 빈도수와 주가 간에 상관관계가 존재한다는 가설을 세워</a:t>
            </a:r>
            <a:r>
              <a:rPr lang="en-US" altLang="ko-KR" dirty="0"/>
              <a:t>,</a:t>
            </a:r>
            <a:r>
              <a:rPr lang="ko-KR" altLang="en-US" dirty="0"/>
              <a:t> 이를 증명하기 위한 </a:t>
            </a:r>
            <a:r>
              <a:rPr lang="ko-KR" altLang="en-US" dirty="0" err="1"/>
              <a:t>빅데이터</a:t>
            </a:r>
            <a:r>
              <a:rPr lang="ko-KR" altLang="en-US" dirty="0"/>
              <a:t> 분석 연구를 진행했습니다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872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d63e88db7_0_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중심을 찾았을 경우 상위 </a:t>
            </a:r>
            <a:r>
              <a:rPr lang="en-US" altLang="ko-KR" dirty="0"/>
              <a:t>20</a:t>
            </a:r>
            <a:r>
              <a:rPr lang="ko-KR" altLang="en-US" dirty="0"/>
              <a:t>개의 키워드 중 </a:t>
            </a:r>
            <a:r>
              <a:rPr lang="en-US" altLang="ko-KR" dirty="0"/>
              <a:t>18</a:t>
            </a:r>
            <a:r>
              <a:rPr lang="ko-KR" altLang="en-US" dirty="0"/>
              <a:t>개는 양의 극성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두개는</a:t>
            </a:r>
            <a:r>
              <a:rPr lang="ko-KR" altLang="en-US" dirty="0"/>
              <a:t> 중립인 </a:t>
            </a:r>
            <a:r>
              <a:rPr lang="en-US" altLang="ko-KR" dirty="0"/>
              <a:t>0</a:t>
            </a:r>
            <a:r>
              <a:rPr lang="ko-KR" altLang="en-US" dirty="0"/>
              <a:t>의 값을</a:t>
            </a:r>
            <a:r>
              <a:rPr lang="ko-KR" altLang="en-US" baseline="0" dirty="0"/>
              <a:t> 가졌으며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이를 통해 </a:t>
            </a:r>
            <a:r>
              <a:rPr lang="en-US" altLang="ko-KR" baseline="0" dirty="0"/>
              <a:t>6</a:t>
            </a:r>
            <a:r>
              <a:rPr lang="ko-KR" altLang="en-US" baseline="0" dirty="0" err="1"/>
              <a:t>개월동안</a:t>
            </a:r>
            <a:r>
              <a:rPr lang="ko-KR" altLang="en-US" baseline="0" dirty="0"/>
              <a:t> 긍정적인 키워드들이 높은 영향력을 가졌음을 알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실제로 주가를 보면 </a:t>
            </a:r>
            <a:r>
              <a:rPr lang="en-US" altLang="ko-KR" baseline="0" dirty="0"/>
              <a:t>6</a:t>
            </a:r>
            <a:r>
              <a:rPr lang="ko-KR" altLang="en-US" baseline="0" dirty="0" err="1"/>
              <a:t>개월동안</a:t>
            </a:r>
            <a:r>
              <a:rPr lang="ko-KR" altLang="en-US" baseline="0" dirty="0"/>
              <a:t> 계속 증가하는 추세였음을 확인할 수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gdd63e88db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2126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bcdf28274_0_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빈도를 수치화하여 나타났을 때 정확도는 </a:t>
            </a:r>
            <a:r>
              <a:rPr lang="ko-KR" altLang="en-US" dirty="0" err="1"/>
              <a:t>고유백터와</a:t>
            </a:r>
            <a:r>
              <a:rPr lang="ko-KR" altLang="en-US" dirty="0"/>
              <a:t> </a:t>
            </a:r>
            <a:r>
              <a:rPr lang="ko-KR" altLang="en-US" dirty="0" err="1"/>
              <a:t>연결중심성</a:t>
            </a:r>
            <a:r>
              <a:rPr lang="ko-KR" altLang="en-US" dirty="0"/>
              <a:t> 순으로 각각 </a:t>
            </a:r>
            <a:r>
              <a:rPr lang="en-US" altLang="ko-KR" dirty="0"/>
              <a:t>60</a:t>
            </a:r>
            <a:r>
              <a:rPr lang="ko-KR" altLang="en-US" dirty="0"/>
              <a:t>퍼센트</a:t>
            </a:r>
            <a:r>
              <a:rPr lang="en-US" altLang="ko-KR" dirty="0"/>
              <a:t>, 55</a:t>
            </a:r>
            <a:r>
              <a:rPr lang="ko-KR" altLang="en-US" dirty="0"/>
              <a:t>퍼센트였으며 코스피의 영향을 받았을 땐 </a:t>
            </a:r>
            <a:r>
              <a:rPr lang="en-US" altLang="ko-KR" dirty="0"/>
              <a:t>48</a:t>
            </a:r>
            <a:r>
              <a:rPr lang="ko-KR" altLang="en-US" dirty="0"/>
              <a:t>퍼센트</a:t>
            </a:r>
            <a:r>
              <a:rPr lang="en-US" altLang="ko-KR" dirty="0"/>
              <a:t>, 53</a:t>
            </a:r>
            <a:r>
              <a:rPr lang="ko-KR" altLang="en-US" dirty="0"/>
              <a:t>퍼센트로 정확도가</a:t>
            </a:r>
            <a:r>
              <a:rPr lang="ko-KR" altLang="en-US" baseline="0" dirty="0"/>
              <a:t> 떨어지는 모습을 보입니다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384;gdbcdf282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341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e575b001c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해당 이미지는 현대차의 데이터를 </a:t>
            </a:r>
            <a:r>
              <a:rPr lang="ko-KR" altLang="en-US" dirty="0" err="1" smtClean="0"/>
              <a:t>제피에</a:t>
            </a:r>
            <a:r>
              <a:rPr lang="ko-KR" altLang="en-US" dirty="0" smtClean="0"/>
              <a:t> </a:t>
            </a:r>
            <a:r>
              <a:rPr lang="ko-KR" altLang="en-US" dirty="0"/>
              <a:t>넣어 시각화한 결과입니다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gde575b00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387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e575b001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de575b001c_0_3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중심을 찾았을 경우 상위 </a:t>
            </a:r>
            <a:r>
              <a:rPr lang="en-US" altLang="ko-KR" dirty="0"/>
              <a:t>20</a:t>
            </a:r>
            <a:r>
              <a:rPr lang="ko-KR" altLang="en-US" dirty="0"/>
              <a:t>개의 키워드</a:t>
            </a:r>
            <a:r>
              <a:rPr lang="en-US" altLang="ko-KR" dirty="0"/>
              <a:t> </a:t>
            </a:r>
            <a:r>
              <a:rPr lang="ko-KR" altLang="en-US" dirty="0"/>
              <a:t>모두 양의 극성을 가졌으며</a:t>
            </a:r>
            <a:r>
              <a:rPr lang="en-US" altLang="ko-KR" dirty="0"/>
              <a:t>, </a:t>
            </a:r>
            <a:r>
              <a:rPr lang="ko-KR" altLang="en-US" baseline="0" dirty="0"/>
              <a:t>이를 통해 </a:t>
            </a:r>
            <a:r>
              <a:rPr lang="en-US" altLang="ko-KR" baseline="0" dirty="0"/>
              <a:t>6</a:t>
            </a:r>
            <a:r>
              <a:rPr lang="ko-KR" altLang="en-US" baseline="0" dirty="0" err="1"/>
              <a:t>개월동안</a:t>
            </a:r>
            <a:r>
              <a:rPr lang="ko-KR" altLang="en-US" baseline="0" dirty="0"/>
              <a:t> 긍정적인 키워드들이 높은 영향력을 가졌음을 알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그래프를 확인하면 양의 극성 빈도수가 높은 날들 이후로 주가가 상승하는 경우가 많음을 확인할 수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50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ecb532141_0_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빈도를 수치화하여 나타났을 때 정확도는 </a:t>
            </a:r>
            <a:r>
              <a:rPr lang="ko-KR" altLang="en-US" dirty="0" err="1"/>
              <a:t>고유백터와</a:t>
            </a:r>
            <a:r>
              <a:rPr lang="ko-KR" altLang="en-US" dirty="0"/>
              <a:t> </a:t>
            </a:r>
            <a:r>
              <a:rPr lang="ko-KR" altLang="en-US" dirty="0" err="1"/>
              <a:t>연결중심성</a:t>
            </a:r>
            <a:r>
              <a:rPr lang="ko-KR" altLang="en-US" dirty="0"/>
              <a:t> 순으로 각각 </a:t>
            </a:r>
            <a:r>
              <a:rPr lang="en-US" altLang="ko-KR" dirty="0"/>
              <a:t>65</a:t>
            </a:r>
            <a:r>
              <a:rPr lang="ko-KR" altLang="en-US" dirty="0"/>
              <a:t>퍼센트</a:t>
            </a:r>
            <a:r>
              <a:rPr lang="en-US" altLang="ko-KR" dirty="0"/>
              <a:t>, 59</a:t>
            </a:r>
            <a:r>
              <a:rPr lang="ko-KR" altLang="en-US" dirty="0"/>
              <a:t>퍼센트였으며 코스피의 영향을 받았을 땐 </a:t>
            </a:r>
            <a:r>
              <a:rPr lang="en-US" altLang="ko-KR" dirty="0"/>
              <a:t>43</a:t>
            </a:r>
            <a:r>
              <a:rPr lang="ko-KR" altLang="en-US" dirty="0"/>
              <a:t>퍼센트</a:t>
            </a:r>
            <a:r>
              <a:rPr lang="en-US" altLang="ko-KR" dirty="0"/>
              <a:t>, 48</a:t>
            </a:r>
            <a:r>
              <a:rPr lang="ko-KR" altLang="en-US" dirty="0"/>
              <a:t>퍼센트로 정확도가</a:t>
            </a:r>
            <a:r>
              <a:rPr lang="ko-KR" altLang="en-US" baseline="0" dirty="0"/>
              <a:t> 떨어지는 모습을 보입니다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gdecb53214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4254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e575b001c_0_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해당 이미지는 </a:t>
            </a:r>
            <a:r>
              <a:rPr lang="en-US" altLang="ko-KR" dirty="0"/>
              <a:t>SK</a:t>
            </a:r>
            <a:r>
              <a:rPr lang="ko-KR" altLang="en-US" dirty="0"/>
              <a:t>하이닉스의 데이터를 </a:t>
            </a:r>
            <a:r>
              <a:rPr lang="ko-KR" altLang="en-US" dirty="0" err="1" smtClean="0"/>
              <a:t>제피에</a:t>
            </a:r>
            <a:r>
              <a:rPr lang="ko-KR" altLang="en-US" dirty="0" smtClean="0"/>
              <a:t> </a:t>
            </a:r>
            <a:r>
              <a:rPr lang="ko-KR" altLang="en-US" dirty="0"/>
              <a:t>넣어 시각화한 결과입니다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gde575b001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346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e575b001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de575b001c_0_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중심을 찾았을 경우 상위 </a:t>
            </a:r>
            <a:r>
              <a:rPr lang="en-US" altLang="ko-KR" dirty="0"/>
              <a:t>20</a:t>
            </a:r>
            <a:r>
              <a:rPr lang="ko-KR" altLang="en-US" dirty="0"/>
              <a:t>개의 키워드 중 </a:t>
            </a:r>
            <a:r>
              <a:rPr lang="en-US" altLang="ko-KR" dirty="0"/>
              <a:t>19</a:t>
            </a:r>
            <a:r>
              <a:rPr lang="ko-KR" altLang="en-US" dirty="0"/>
              <a:t>개가 양의 극성</a:t>
            </a:r>
            <a:r>
              <a:rPr lang="en-US" altLang="ko-KR" dirty="0"/>
              <a:t>,</a:t>
            </a:r>
            <a:r>
              <a:rPr lang="en-US" altLang="ko-KR" baseline="0" dirty="0"/>
              <a:t> 1</a:t>
            </a:r>
            <a:r>
              <a:rPr lang="ko-KR" altLang="en-US" baseline="0" dirty="0"/>
              <a:t>개가 음의 극성을</a:t>
            </a:r>
            <a:r>
              <a:rPr lang="ko-KR" altLang="en-US" dirty="0"/>
              <a:t> 가졌으며</a:t>
            </a:r>
            <a:r>
              <a:rPr lang="en-US" altLang="ko-KR" dirty="0"/>
              <a:t>, </a:t>
            </a:r>
            <a:r>
              <a:rPr lang="ko-KR" altLang="en-US" baseline="0" dirty="0"/>
              <a:t>이를 통해 </a:t>
            </a:r>
            <a:r>
              <a:rPr lang="en-US" altLang="ko-KR" baseline="0" dirty="0"/>
              <a:t>6</a:t>
            </a:r>
            <a:r>
              <a:rPr lang="ko-KR" altLang="en-US" baseline="0" dirty="0" err="1"/>
              <a:t>개월동안</a:t>
            </a:r>
            <a:r>
              <a:rPr lang="ko-KR" altLang="en-US" baseline="0" dirty="0"/>
              <a:t> 긍정적인 키워드들이 높은 영향력을 가졌음을 알 수 있습니다</a:t>
            </a:r>
            <a:r>
              <a:rPr lang="en-US" altLang="ko-KR" baseline="0" dirty="0"/>
              <a:t>. 6</a:t>
            </a:r>
            <a:r>
              <a:rPr lang="ko-KR" altLang="en-US" baseline="0" dirty="0"/>
              <a:t>개월간의 주가를 살펴보면 상승하는 추세를 보였고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또한 키워드의 노출 빈도의 밀집도가 높을 때 주가가 상승하는 모습이 그려짐을 알 수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723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bcdf28274_0_4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빈도를 수치화하여 나타났을 때 정확도는 </a:t>
            </a:r>
            <a:r>
              <a:rPr lang="ko-KR" altLang="en-US" dirty="0" err="1"/>
              <a:t>고유백터와</a:t>
            </a:r>
            <a:r>
              <a:rPr lang="ko-KR" altLang="en-US" dirty="0"/>
              <a:t> </a:t>
            </a:r>
            <a:r>
              <a:rPr lang="ko-KR" altLang="en-US" dirty="0" err="1"/>
              <a:t>연결중심성</a:t>
            </a:r>
            <a:r>
              <a:rPr lang="ko-KR" altLang="en-US" dirty="0"/>
              <a:t> 순으로 각각 </a:t>
            </a:r>
            <a:r>
              <a:rPr lang="en-US" altLang="ko-KR" dirty="0"/>
              <a:t>55</a:t>
            </a:r>
            <a:r>
              <a:rPr lang="ko-KR" altLang="en-US" dirty="0"/>
              <a:t>퍼센트</a:t>
            </a:r>
            <a:r>
              <a:rPr lang="en-US" altLang="ko-KR" dirty="0"/>
              <a:t>, 56</a:t>
            </a:r>
            <a:r>
              <a:rPr lang="ko-KR" altLang="en-US" dirty="0"/>
              <a:t>퍼센트였으며 코스피의 영향을 받았을 경우엔 </a:t>
            </a:r>
            <a:r>
              <a:rPr lang="en-US" altLang="ko-KR" dirty="0"/>
              <a:t>55</a:t>
            </a:r>
            <a:r>
              <a:rPr lang="ko-KR" altLang="en-US" dirty="0"/>
              <a:t>퍼센트</a:t>
            </a:r>
            <a:r>
              <a:rPr lang="en-US" altLang="ko-KR" dirty="0"/>
              <a:t>, 56</a:t>
            </a:r>
            <a:r>
              <a:rPr lang="ko-KR" altLang="en-US" dirty="0"/>
              <a:t>퍼센트로 앞서 분석했던 세 개의 기업과는 다르게 정확도가</a:t>
            </a:r>
            <a:r>
              <a:rPr lang="ko-KR" altLang="en-US" baseline="0" dirty="0"/>
              <a:t> 비슷하게 측정되는 것을 확인할 수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dbcdf2827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2861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bcdf28274_0_8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데이터 분석을 한 토대로 저희는 결론을 도출해내었습니다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85" name="Google Shape;485;gdbcdf2827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99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e5784e207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설명했던 것처럼 조사한 </a:t>
            </a:r>
            <a:r>
              <a:rPr lang="en-US" altLang="ko-KR" dirty="0"/>
              <a:t>6</a:t>
            </a:r>
            <a:r>
              <a:rPr lang="ko-KR" altLang="en-US" dirty="0"/>
              <a:t>개월의 기간 동안 </a:t>
            </a:r>
            <a:r>
              <a:rPr lang="en-US" altLang="ko-KR" dirty="0"/>
              <a:t>4</a:t>
            </a:r>
            <a:r>
              <a:rPr lang="ko-KR" altLang="en-US" dirty="0"/>
              <a:t>개의 기업 모두 양의 극성을 가진 키워드들이 우세했으며</a:t>
            </a:r>
            <a:r>
              <a:rPr lang="en-US" altLang="ko-KR" dirty="0"/>
              <a:t>, </a:t>
            </a:r>
            <a:r>
              <a:rPr lang="ko-KR" altLang="en-US" dirty="0"/>
              <a:t>실제로 주가 그래프도 </a:t>
            </a:r>
            <a:r>
              <a:rPr lang="ko-KR" altLang="en-US" dirty="0" err="1"/>
              <a:t>우상향하는</a:t>
            </a:r>
            <a:r>
              <a:rPr lang="ko-KR" altLang="en-US" dirty="0"/>
              <a:t> 모습을 보였습니다</a:t>
            </a:r>
            <a:r>
              <a:rPr lang="en-US" altLang="ko-KR" dirty="0"/>
              <a:t>. </a:t>
            </a:r>
            <a:r>
              <a:rPr lang="ko-KR" altLang="en-US" dirty="0"/>
              <a:t>이때 키워드의 빈도수와 주가를 비교해보면 한 번만 언급되었을 때보다 연속적으로 많이 언급되었을 경우 주가가 상승하는 경향을 보인다 추측했습니다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추측을 증명하기 위해 실제로 값을 비교해보았고</a:t>
            </a:r>
            <a:r>
              <a:rPr lang="en-US" altLang="ko-KR" dirty="0"/>
              <a:t>, </a:t>
            </a:r>
            <a:r>
              <a:rPr lang="ko-KR" altLang="en-US" dirty="0"/>
              <a:t>저희는 긍정적인 키워드가 </a:t>
            </a:r>
            <a:r>
              <a:rPr lang="ko-KR" altLang="en-US" dirty="0" err="1"/>
              <a:t>여러날에</a:t>
            </a:r>
            <a:r>
              <a:rPr lang="ko-KR" altLang="en-US" dirty="0"/>
              <a:t> 걸쳐 노출되었을 경우 다음날 주가가 상승하는 경향을 확인할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값을 비교할 때 코스피의 영향력을 추가할 경우 주가 상승에 영향을 </a:t>
            </a:r>
            <a:r>
              <a:rPr lang="ko-KR" altLang="en-US" dirty="0" err="1"/>
              <a:t>줄것이라</a:t>
            </a:r>
            <a:r>
              <a:rPr lang="ko-KR" altLang="en-US" dirty="0"/>
              <a:t> 예상되는 확인 할 수 있는 키워드의 표본의 개수는 많아 졌지만 상승 예측에 대한 정확도는 낮아짐을 알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결론적으로 저희는 기업의 주가는 뉴스 키워드의 빈도수에 영향을 받아 변동되며</a:t>
            </a:r>
            <a:r>
              <a:rPr lang="en-US" altLang="ko-KR" dirty="0"/>
              <a:t>, </a:t>
            </a:r>
            <a:r>
              <a:rPr lang="ko-KR" altLang="en-US" dirty="0"/>
              <a:t>그 키워드가 어떤 성격을 가지느냐에 따라 상승과 하락의 방향이 정해짐을 알 수 있었습니다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98" name="Google Shape;498;gde5784e2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952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07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첫번째로 네이버 뉴스 크롤링을 통한 데이터 수집을 진행했습니다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861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c6fc58f98_0_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코스피와 업종이 서로 다른 종목을 총 </a:t>
            </a:r>
            <a:r>
              <a:rPr lang="en-US" altLang="ko-KR" dirty="0"/>
              <a:t>4</a:t>
            </a:r>
            <a:r>
              <a:rPr lang="ko-KR" altLang="en-US" dirty="0"/>
              <a:t>개 선택하여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월부터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월까지 총 </a:t>
            </a:r>
            <a:r>
              <a:rPr lang="en-US" altLang="ko-KR" dirty="0"/>
              <a:t>6</a:t>
            </a:r>
            <a:r>
              <a:rPr lang="ko-KR" altLang="en-US" dirty="0"/>
              <a:t>개월간의 기간 동안 </a:t>
            </a:r>
            <a:r>
              <a:rPr lang="ko-KR" altLang="en-US" dirty="0" err="1"/>
              <a:t>네이버</a:t>
            </a:r>
            <a:r>
              <a:rPr lang="ko-KR" altLang="en-US" dirty="0"/>
              <a:t> 포털 사이트에 </a:t>
            </a:r>
            <a:r>
              <a:rPr lang="ko-KR" altLang="en-US" dirty="0" err="1"/>
              <a:t>코스피</a:t>
            </a:r>
            <a:r>
              <a:rPr lang="en-US" altLang="ko-KR" dirty="0"/>
              <a:t>, </a:t>
            </a:r>
            <a:r>
              <a:rPr lang="ko-KR" altLang="en-US" dirty="0"/>
              <a:t>혹은 해당 기업의 이름을 검색했을 시 나오는 뉴스의 제목 데이터를 크롤링하여 총 </a:t>
            </a:r>
            <a:r>
              <a:rPr lang="en-US" altLang="ko-KR" dirty="0"/>
              <a:t>15142</a:t>
            </a:r>
            <a:r>
              <a:rPr lang="ko-KR" altLang="en-US" dirty="0"/>
              <a:t>개의 자료를 수집했습니다</a:t>
            </a:r>
            <a:r>
              <a:rPr lang="en-US" altLang="ko-KR" dirty="0"/>
              <a:t>.</a:t>
            </a:r>
            <a:r>
              <a:rPr lang="ko-KR" altLang="en-US" dirty="0"/>
              <a:t> 선택된</a:t>
            </a:r>
            <a:r>
              <a:rPr lang="ko-KR" altLang="en-US" baseline="0" dirty="0"/>
              <a:t> 기업은</a:t>
            </a:r>
            <a:r>
              <a:rPr lang="ko-KR" altLang="en-US" dirty="0"/>
              <a:t> 해운사의 </a:t>
            </a:r>
            <a:r>
              <a:rPr lang="en-US" altLang="ko-KR" dirty="0"/>
              <a:t>hmm,</a:t>
            </a:r>
            <a:r>
              <a:rPr lang="ko-KR" altLang="en-US" dirty="0"/>
              <a:t> 디스플레이 패널의 </a:t>
            </a:r>
            <a:r>
              <a:rPr lang="en-US" altLang="ko-KR" dirty="0"/>
              <a:t>LG</a:t>
            </a:r>
            <a:r>
              <a:rPr lang="ko-KR" altLang="en-US" dirty="0"/>
              <a:t>디스플레이</a:t>
            </a:r>
            <a:r>
              <a:rPr lang="en-US" altLang="ko-KR" dirty="0"/>
              <a:t>,</a:t>
            </a:r>
            <a:r>
              <a:rPr lang="ko-KR" altLang="en-US" dirty="0"/>
              <a:t> 자동차의 </a:t>
            </a:r>
            <a:r>
              <a:rPr lang="ko-KR" altLang="en-US" dirty="0" err="1"/>
              <a:t>현대차</a:t>
            </a:r>
            <a:r>
              <a:rPr lang="en-US" altLang="ko-KR" dirty="0"/>
              <a:t>,</a:t>
            </a:r>
            <a:r>
              <a:rPr lang="ko-KR" altLang="en-US" dirty="0"/>
              <a:t> 반도체와 반도체장비의 </a:t>
            </a:r>
            <a:r>
              <a:rPr lang="en-US" altLang="ko-KR" dirty="0"/>
              <a:t>SK</a:t>
            </a:r>
            <a:r>
              <a:rPr lang="ko-KR" altLang="en-US" dirty="0" err="1"/>
              <a:t>하이닉스입니다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언어는 </a:t>
            </a:r>
            <a:r>
              <a:rPr lang="ko-KR" altLang="en-US" dirty="0" err="1"/>
              <a:t>파이썬을</a:t>
            </a:r>
            <a:r>
              <a:rPr lang="ko-KR" altLang="en-US" dirty="0"/>
              <a:t> 사용했으며</a:t>
            </a:r>
            <a:r>
              <a:rPr lang="en-US" altLang="ko-KR" dirty="0"/>
              <a:t>,</a:t>
            </a:r>
            <a:r>
              <a:rPr lang="ko-KR" altLang="en-US" dirty="0"/>
              <a:t> 엑셀의 형태로 자료 데이터를 추출했습니다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" name="Google Shape;149;gdc6fc58f9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010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두번째로</a:t>
            </a:r>
            <a:r>
              <a:rPr lang="ko-KR" altLang="en-US" dirty="0"/>
              <a:t> </a:t>
            </a:r>
            <a:r>
              <a:rPr lang="en-US" altLang="ko-KR" dirty="0" err="1" smtClean="0"/>
              <a:t>KoNLPy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코엔엘파이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패키지 </a:t>
            </a:r>
            <a:r>
              <a:rPr lang="ko-KR" altLang="en-US" dirty="0"/>
              <a:t>중 </a:t>
            </a:r>
            <a:r>
              <a:rPr lang="ko-KR" altLang="en-US" dirty="0" err="1"/>
              <a:t>한나눔을</a:t>
            </a:r>
            <a:r>
              <a:rPr lang="ko-KR" altLang="en-US" dirty="0"/>
              <a:t> 사용한 데이터 정제입니다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7389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c6fc58f98_0_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수집한 데이터를 </a:t>
            </a:r>
            <a:r>
              <a:rPr lang="ko-KR" altLang="en-US" dirty="0" err="1"/>
              <a:t>한나눔을</a:t>
            </a:r>
            <a:r>
              <a:rPr lang="ko-KR" altLang="en-US" dirty="0"/>
              <a:t> 사용해 자연어 처리를 통한 형태소 분석을 진행했습니다</a:t>
            </a:r>
            <a:r>
              <a:rPr lang="en-US" altLang="ko-KR" dirty="0"/>
              <a:t>.</a:t>
            </a:r>
            <a:r>
              <a:rPr lang="ko-KR" altLang="en-US" dirty="0"/>
              <a:t> 숫자나 접속사</a:t>
            </a:r>
            <a:r>
              <a:rPr lang="en-US" altLang="ko-KR" dirty="0"/>
              <a:t>,</a:t>
            </a:r>
            <a:r>
              <a:rPr lang="ko-KR" altLang="en-US" dirty="0"/>
              <a:t> 조사와 같은 분석에 불필요한 단어들을 제거한 뒤 분석에 사용 가능한 뜻이 담긴 단어들을 정리하여 저장했습니다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작업을 통해 최종적으로 각 기업뉴스의 발행일과</a:t>
            </a:r>
            <a:r>
              <a:rPr lang="en-US" altLang="ko-KR" dirty="0"/>
              <a:t>,</a:t>
            </a:r>
            <a:r>
              <a:rPr lang="ko-KR" altLang="en-US" dirty="0"/>
              <a:t> 뉴스제목 속 키워드로 이루어진 데이터 파일을 완성했습니다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79" name="Google Shape;179;gdc6fc58f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457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세번째로 군산대학교 </a:t>
            </a:r>
            <a:r>
              <a:rPr lang="en-US" altLang="ko-KR" dirty="0"/>
              <a:t>DI(</a:t>
            </a:r>
            <a:r>
              <a:rPr lang="ko-KR" altLang="en-US" dirty="0" err="1"/>
              <a:t>디아이</a:t>
            </a:r>
            <a:r>
              <a:rPr lang="en-US" altLang="ko-KR" dirty="0"/>
              <a:t>) lab</a:t>
            </a:r>
            <a:r>
              <a:rPr lang="ko-KR" altLang="en-US" dirty="0"/>
              <a:t>에서 만든</a:t>
            </a:r>
            <a:r>
              <a:rPr lang="en-US" altLang="ko-KR" dirty="0"/>
              <a:t>KNU</a:t>
            </a:r>
            <a:r>
              <a:rPr lang="ko-KR" altLang="en-US" dirty="0"/>
              <a:t> 한국어 감성사전을 이용한 종목에 특화된 감성사전을 만들어 데이터와 주가를 비교 분석했습니다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82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c6fc58f98_0_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KNU </a:t>
            </a:r>
            <a:r>
              <a:rPr lang="ko-KR" altLang="en-US" dirty="0"/>
              <a:t>한국어 감성사전을 통해 수집한 키워드들의 감성을 판별했습니다</a:t>
            </a:r>
            <a:r>
              <a:rPr lang="en-US" altLang="ko-KR" dirty="0"/>
              <a:t>.</a:t>
            </a:r>
            <a:r>
              <a:rPr lang="ko-KR" altLang="en-US" dirty="0"/>
              <a:t> 코스피의 키워드와 기업의 키워드의 분리 기준에는 다음과 같은 차별성을 두었습니다</a:t>
            </a:r>
            <a:r>
              <a:rPr lang="en-US" altLang="ko-KR" dirty="0"/>
              <a:t>.
</a:t>
            </a:r>
            <a:r>
              <a:rPr lang="ko-KR" altLang="en-US" dirty="0"/>
              <a:t>기업 키워드의 경우</a:t>
            </a:r>
            <a:r>
              <a:rPr lang="en-US" altLang="ko-KR" dirty="0"/>
              <a:t>, </a:t>
            </a:r>
            <a:r>
              <a:rPr lang="ko-KR" altLang="en-US" dirty="0"/>
              <a:t>각 개별업종 기업의 뉴스 키워드와 주가의 수치를 비교했습니다</a:t>
            </a:r>
            <a:r>
              <a:rPr lang="en-US" altLang="ko-KR" dirty="0"/>
              <a:t>. </a:t>
            </a:r>
            <a:r>
              <a:rPr lang="ko-KR" altLang="en-US" dirty="0"/>
              <a:t>기본적으로 뉴스는 다음날 주가에 영향을 준다고 정해두고</a:t>
            </a:r>
            <a:r>
              <a:rPr lang="en-US" altLang="ko-KR" dirty="0"/>
              <a:t>,</a:t>
            </a:r>
            <a:r>
              <a:rPr lang="ko-KR" altLang="en-US" dirty="0"/>
              <a:t> 만일 주가가 당일 시가 대비 일정 차이를 가지고 있을 경우</a:t>
            </a:r>
            <a:r>
              <a:rPr lang="en-US" altLang="ko-KR" dirty="0"/>
              <a:t>, </a:t>
            </a:r>
            <a:r>
              <a:rPr lang="ko-KR" altLang="en-US" dirty="0"/>
              <a:t>그 날의 뉴스가 당일주가에 영향을 주었다고 판단해 당일 뉴스 키워드의 극성에 값을 부여했습니다</a:t>
            </a: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그렇지 않을 경우에는</a:t>
            </a:r>
            <a:r>
              <a:rPr lang="en-US" altLang="ko-KR" dirty="0"/>
              <a:t> </a:t>
            </a:r>
            <a:r>
              <a:rPr lang="ko-KR" altLang="en-US" dirty="0"/>
              <a:t>다음 날의 주가 등락률을 확인하여 극성을 계산했습니다</a:t>
            </a:r>
            <a:r>
              <a:rPr lang="en-US" altLang="ko-KR" dirty="0"/>
              <a:t>. </a:t>
            </a:r>
            <a:r>
              <a:rPr lang="ko-KR" altLang="en-US" dirty="0"/>
              <a:t>또한 금</a:t>
            </a:r>
            <a:r>
              <a:rPr lang="en-US" altLang="ko-KR" dirty="0"/>
              <a:t>, </a:t>
            </a:r>
            <a:r>
              <a:rPr lang="ko-KR" altLang="en-US" dirty="0"/>
              <a:t>토</a:t>
            </a:r>
            <a:r>
              <a:rPr lang="en-US" altLang="ko-KR" dirty="0"/>
              <a:t>, </a:t>
            </a:r>
            <a:r>
              <a:rPr lang="ko-KR" altLang="en-US" dirty="0"/>
              <a:t>일요일의 뉴스일 경우 월요일의 주가에 영향을 미친다고 판단하여 계산을 진행했습니다</a:t>
            </a:r>
            <a:r>
              <a:rPr lang="en-US" altLang="ko-KR" dirty="0"/>
              <a:t>.
</a:t>
            </a:r>
            <a:r>
              <a:rPr lang="ko-KR" altLang="en-US" dirty="0" err="1"/>
              <a:t>코스피</a:t>
            </a:r>
            <a:r>
              <a:rPr lang="ko-KR" altLang="en-US" dirty="0"/>
              <a:t> 키워드의 경우</a:t>
            </a:r>
            <a:r>
              <a:rPr lang="en-US" altLang="ko-KR" dirty="0"/>
              <a:t>, </a:t>
            </a:r>
            <a:r>
              <a:rPr lang="ko-KR" altLang="en-US" dirty="0"/>
              <a:t>당일에 발행된 뉴스에 해당 날의 </a:t>
            </a:r>
            <a:r>
              <a:rPr lang="ko-KR" altLang="en-US" dirty="0" err="1"/>
              <a:t>코스피</a:t>
            </a:r>
            <a:r>
              <a:rPr lang="ko-KR" altLang="en-US" dirty="0"/>
              <a:t> 지수에 대한 내용이 담겨 있었습니다</a:t>
            </a:r>
            <a:r>
              <a:rPr lang="en-US" altLang="ko-KR" dirty="0"/>
              <a:t>.</a:t>
            </a:r>
            <a:r>
              <a:rPr lang="ko-KR" altLang="en-US" dirty="0"/>
              <a:t> 따라서 같은 날의 코스피의 뉴스 키워드와 </a:t>
            </a:r>
            <a:r>
              <a:rPr lang="ko-KR" altLang="en-US" dirty="0" err="1"/>
              <a:t>코스피</a:t>
            </a:r>
            <a:r>
              <a:rPr lang="ko-KR" altLang="en-US" dirty="0"/>
              <a:t> 지수의 등락률을 비교해 계산을 진행했습니다</a:t>
            </a:r>
            <a:r>
              <a:rPr lang="en-US" altLang="ko-KR" dirty="0"/>
              <a:t>.
</a:t>
            </a:r>
            <a:r>
              <a:rPr lang="ko-KR" altLang="en-US" dirty="0"/>
              <a:t>서술한 과정을 통해 저희의 프로젝트에서 사용하게 될 주식 시장에 특화된 감성 사전을 구축했습니다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08" name="Google Shape;208;gdc6fc58f9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85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219655" y="3924712"/>
            <a:ext cx="13011900" cy="6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1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뉴스 키워드 </a:t>
            </a:r>
            <a:endParaRPr sz="111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1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노출 빈도수에 따른 </a:t>
            </a:r>
            <a:endParaRPr sz="111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1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 주가 영향 분석</a:t>
            </a:r>
            <a:endParaRPr sz="800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44430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3032542" y="541155"/>
            <a:ext cx="3980952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 디자인 1</a:t>
            </a:r>
            <a:endParaRPr sz="24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251316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14706600" y="9457759"/>
            <a:ext cx="2316418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2017104039 한서흔</a:t>
            </a:r>
            <a:endParaRPr sz="24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373395" y="9457759"/>
            <a:ext cx="2949104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공학과</a:t>
            </a:r>
            <a:endParaRPr sz="24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219643" y="9457759"/>
            <a:ext cx="2569643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2017104003 양지수</a:t>
            </a:r>
            <a:endParaRPr sz="24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5"/>
    </mc:Choice>
    <mc:Fallback xmlns="">
      <p:transition spd="slow" advTm="14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A9EA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/>
        </p:nvSpPr>
        <p:spPr>
          <a:xfrm>
            <a:off x="-1219200" y="1387438"/>
            <a:ext cx="8282520" cy="634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1219660" y="6401811"/>
            <a:ext cx="106278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 b="1" i="0" u="none" strike="noStrike" cap="none">
                <a:solidFill>
                  <a:schemeClr val="lt1"/>
                </a:solidFill>
              </a:rPr>
              <a:t>Flowchart</a:t>
            </a:r>
            <a:endParaRPr sz="7000" b="1">
              <a:solidFill>
                <a:schemeClr val="lt1"/>
              </a:solidFill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251316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15875595" y="9457759"/>
            <a:ext cx="780952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7373395" y="9457759"/>
            <a:ext cx="2949104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 모듈 구조도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1219643" y="9457759"/>
            <a:ext cx="2569643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44430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14989881" y="620877"/>
            <a:ext cx="1371429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1219643" y="620877"/>
            <a:ext cx="5255357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5"/>
    </mc:Choice>
    <mc:Fallback xmlns="">
      <p:transition spd="slow" advTm="4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44430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/>
        </p:nvSpPr>
        <p:spPr>
          <a:xfrm>
            <a:off x="14989881" y="620877"/>
            <a:ext cx="1371429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1219643" y="620877"/>
            <a:ext cx="5255357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251316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15875595" y="9457759"/>
            <a:ext cx="780952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1219643" y="9457759"/>
            <a:ext cx="2569643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04 Flowchart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0075" y="1030025"/>
            <a:ext cx="11259801" cy="822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3"/>
    </mc:Choice>
    <mc:Fallback xmlns="">
      <p:transition spd="slow" advTm="3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/>
        </p:nvSpPr>
        <p:spPr>
          <a:xfrm>
            <a:off x="-1219200" y="1387438"/>
            <a:ext cx="8282520" cy="634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1219643" y="6191361"/>
            <a:ext cx="106278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 b="1" i="0" u="none" strike="noStrike" cap="none">
                <a:solidFill>
                  <a:srgbClr val="FFFFFF"/>
                </a:solidFill>
              </a:rPr>
              <a:t>중심성 분석</a:t>
            </a:r>
            <a:endParaRPr sz="18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251316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 txBox="1"/>
          <p:nvPr/>
        </p:nvSpPr>
        <p:spPr>
          <a:xfrm>
            <a:off x="15875595" y="9457759"/>
            <a:ext cx="780952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7373395" y="9457759"/>
            <a:ext cx="2949104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 중심성 분석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1219643" y="9457759"/>
            <a:ext cx="2569643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44430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>
            <a:off x="14989881" y="620877"/>
            <a:ext cx="1371429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1219643" y="620877"/>
            <a:ext cx="5255357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1219651" y="7385950"/>
            <a:ext cx="6644100" cy="10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0" indent="-685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Gephi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Degree/Eigenvector</a:t>
            </a:r>
            <a:r>
              <a:rPr lang="ko-KR" sz="3600">
                <a:solidFill>
                  <a:schemeClr val="lt1"/>
                </a:solidFill>
              </a:rPr>
              <a:t> </a:t>
            </a: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중심성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5"/>
    </mc:Choice>
    <mc:Fallback xmlns="">
      <p:transition spd="slow" advTm="9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 중심성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1918125" y="2783300"/>
            <a:ext cx="10424400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14350" lvl="0" indent="-463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뉴스 키워드 자료에서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중심성을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분석할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노드와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파일을 Python을 통해 분류한다.</a:t>
            </a:r>
            <a:endParaRPr sz="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14350" lvl="0" indent="-463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노드파일에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앞선 과정에서 만든 특화사전의 극성을 Character라고 설정해 Attribute를 추가해서 Gephi의 partition기능을 이용해 붉은 계열은 단어사전에서의 극성이 양수(긍정)인 것, 푸른 계열은 음수(부정)인 것을 표현한다.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Gephi를 이용하여 4가지의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중심성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수치를 얻는다.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 얻은 결과 값 중에서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연결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중심성과 고유벡터 중심성의 결과가 프로젝트에 적합하다고         판단하여, 그 결과 중 상위 가중치 값이 큰 상위 20개의 단어를 뽑는다.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 각 중심성의 결과로 나온 20개 단어의 극성을 기업의 주가의 등락률과 비교한다. 3일 연속으로 극성이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양수값일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때, 다음날 주가의 상승 여부를 확인해 정확도를 판별한다.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1" name="Google Shape;2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18100" y="2222086"/>
            <a:ext cx="285750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18100" y="5425113"/>
            <a:ext cx="2772807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 txBox="1"/>
          <p:nvPr/>
        </p:nvSpPr>
        <p:spPr>
          <a:xfrm>
            <a:off x="13561550" y="4526413"/>
            <a:ext cx="177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&lt;Edge 파일의 일부&gt;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13561550" y="7659063"/>
            <a:ext cx="177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&lt;node  파일의 일부&gt;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27"/>
    </mc:Choice>
    <mc:Fallback xmlns="">
      <p:transition spd="slow" advTm="66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44430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6"/>
          <p:cNvSpPr txBox="1"/>
          <p:nvPr/>
        </p:nvSpPr>
        <p:spPr>
          <a:xfrm>
            <a:off x="14989881" y="620877"/>
            <a:ext cx="1371429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1219643" y="620877"/>
            <a:ext cx="5255357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251316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15875595" y="9457759"/>
            <a:ext cx="780952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7373395" y="9457759"/>
            <a:ext cx="2949104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 중심성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1219643" y="9457759"/>
            <a:ext cx="2569643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2950" y="1521175"/>
            <a:ext cx="11430000" cy="72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/>
          <p:nvPr/>
        </p:nvSpPr>
        <p:spPr>
          <a:xfrm>
            <a:off x="10126275" y="1326050"/>
            <a:ext cx="70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12885500" y="1521175"/>
            <a:ext cx="3475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* 코스피 분석(지수)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 node : 2623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 edge : 9337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 undirected graph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0"/>
    </mc:Choice>
    <mc:Fallback xmlns="">
      <p:transition spd="slow" advTm="9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428" y="5173875"/>
            <a:ext cx="6054047" cy="50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975" y="91450"/>
            <a:ext cx="6088685" cy="50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/>
          <p:nvPr/>
        </p:nvSpPr>
        <p:spPr>
          <a:xfrm>
            <a:off x="6819225" y="6502025"/>
            <a:ext cx="109158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연결 중심성을 이용하여 중심을 찾았을 경우, 20개 중 15개는 양의 극성, 5개는 음의 극성을 띠었다.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고유벡터 중심성을 이용하여 중심을 찾았을 경우, 상위 20개의 키워드 중 17개는 양의 극성, 3개는 음의 극성을 띠었다.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긍정의 성격을 띤 단어와 부정의 성격을 띤 단어가 모두 있기 때문에, 긍정적인 단어와 부정적인 단어를 따로 분리하여 빈도수를 구하고 그 두 결과를 빼서 결과적으로 우세한 성향을 띠도록 하였다.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키워드의 빈도와 성격, 그리고 코스피의 성격을 비교해보면 6개월 동안 양의 극성이 우세하였고 코스피 지수 또한 우상향하는 추세를 보였다는 것을 알 수가 있다. </a:t>
            </a:r>
            <a:endParaRPr sz="3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2028950" y="15250"/>
            <a:ext cx="946800" cy="6288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82550" y="3108949"/>
            <a:ext cx="6759626" cy="30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7750" y="525775"/>
            <a:ext cx="7066924" cy="31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/>
          <p:nvPr/>
        </p:nvSpPr>
        <p:spPr>
          <a:xfrm>
            <a:off x="5198875" y="5013950"/>
            <a:ext cx="946800" cy="6288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29"/>
    </mc:Choice>
    <mc:Fallback xmlns="">
      <p:transition spd="slow" advTm="22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44430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14989881" y="620877"/>
            <a:ext cx="1371429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1219643" y="620877"/>
            <a:ext cx="5255357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251316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 txBox="1"/>
          <p:nvPr/>
        </p:nvSpPr>
        <p:spPr>
          <a:xfrm>
            <a:off x="15875595" y="9457759"/>
            <a:ext cx="780952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7373395" y="9457759"/>
            <a:ext cx="2949104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 중심성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8"/>
          <p:cNvSpPr txBox="1"/>
          <p:nvPr/>
        </p:nvSpPr>
        <p:spPr>
          <a:xfrm>
            <a:off x="1219643" y="9457759"/>
            <a:ext cx="2569643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54025" y="1785313"/>
            <a:ext cx="9067799" cy="671071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 txBox="1"/>
          <p:nvPr/>
        </p:nvSpPr>
        <p:spPr>
          <a:xfrm>
            <a:off x="13221825" y="1785325"/>
            <a:ext cx="3054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en-US" altLang="ko-KR" sz="1800" dirty="0" smtClean="0">
                <a:latin typeface="Calibri"/>
                <a:ea typeface="Calibri"/>
                <a:cs typeface="Calibri"/>
                <a:sym typeface="Calibri"/>
              </a:rPr>
              <a:t>HMM</a:t>
            </a:r>
            <a:r>
              <a:rPr lang="ko-KR" sz="1800" dirty="0" smtClean="0"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(기업)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 node : 634개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 edge :947개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 undirected graph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9"/>
    </mc:Choice>
    <mc:Fallback xmlns="">
      <p:transition spd="slow" advTm="10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9" descr="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" y="190500"/>
            <a:ext cx="9335923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 descr="테이블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6252" y="5625352"/>
            <a:ext cx="9335923" cy="447114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/>
          <p:nvPr/>
        </p:nvSpPr>
        <p:spPr>
          <a:xfrm>
            <a:off x="3503112" y="0"/>
            <a:ext cx="776700" cy="7431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9"/>
          <p:cNvSpPr/>
          <p:nvPr/>
        </p:nvSpPr>
        <p:spPr>
          <a:xfrm>
            <a:off x="5589112" y="5410175"/>
            <a:ext cx="776700" cy="7431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9"/>
          <p:cNvSpPr txBox="1"/>
          <p:nvPr/>
        </p:nvSpPr>
        <p:spPr>
          <a:xfrm>
            <a:off x="9662175" y="526225"/>
            <a:ext cx="76200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키워드를 연결 중심성, 고유벡터 중심성을 이용하여 중심을 찾았을 경우, 상위 20위의 키워드 모두 양의 극성을 가졌다. 이를 통해 6개월 동안 긍정적인 키워드들이 높은 영향력을 가졌다는 것을 알 수 있고, 실제 주가를 보면 6개월동안 계속 증가하는 추세였다는 것을 알 수 있다.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키워드의 빈도와 주가를 보면 하루의 높은 빈도 수 보다는 여러날 꾸준히 노출 빈도의 밀집도가 높을 때 주가 상승과 관련이 있다는 것을 알 수가 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04125" y="3102750"/>
            <a:ext cx="7406650" cy="360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04125" y="6707425"/>
            <a:ext cx="7406650" cy="33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/>
          <p:nvPr/>
        </p:nvSpPr>
        <p:spPr>
          <a:xfrm>
            <a:off x="16339521" y="3416054"/>
            <a:ext cx="760500" cy="24753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13515820" y="4521807"/>
            <a:ext cx="564900" cy="13692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11875793" y="4627117"/>
            <a:ext cx="653400" cy="12639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16393084" y="7114213"/>
            <a:ext cx="653400" cy="22518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11911470" y="8136144"/>
            <a:ext cx="493500" cy="11499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12206085" y="6452465"/>
            <a:ext cx="1169400" cy="1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연결중심성상위20</a:t>
            </a:r>
            <a:endParaRPr sz="500"/>
          </a:p>
        </p:txBody>
      </p:sp>
      <p:sp>
        <p:nvSpPr>
          <p:cNvPr id="330" name="Google Shape;330;p29"/>
          <p:cNvSpPr/>
          <p:nvPr/>
        </p:nvSpPr>
        <p:spPr>
          <a:xfrm>
            <a:off x="13670188" y="6452465"/>
            <a:ext cx="653400" cy="1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hmm주가</a:t>
            </a:r>
            <a:endParaRPr sz="500"/>
          </a:p>
        </p:txBody>
      </p:sp>
      <p:sp>
        <p:nvSpPr>
          <p:cNvPr id="331" name="Google Shape;331;p29"/>
          <p:cNvSpPr/>
          <p:nvPr/>
        </p:nvSpPr>
        <p:spPr>
          <a:xfrm>
            <a:off x="15009306" y="6452465"/>
            <a:ext cx="813900" cy="1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(hmm주가)</a:t>
            </a:r>
            <a:endParaRPr sz="500"/>
          </a:p>
        </p:txBody>
      </p:sp>
      <p:sp>
        <p:nvSpPr>
          <p:cNvPr id="332" name="Google Shape;332;p29"/>
          <p:cNvSpPr/>
          <p:nvPr/>
        </p:nvSpPr>
        <p:spPr>
          <a:xfrm>
            <a:off x="15036019" y="4627117"/>
            <a:ext cx="609000" cy="12639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15089673" y="8136144"/>
            <a:ext cx="609000" cy="11499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28"/>
    </mc:Choice>
    <mc:Fallback xmlns="">
      <p:transition spd="slow" advTm="17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0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0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 중심성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0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5" name="Google Shape;345;p30"/>
          <p:cNvGraphicFramePr/>
          <p:nvPr>
            <p:extLst>
              <p:ext uri="{D42A27DB-BD31-4B8C-83A1-F6EECF244321}">
                <p14:modId xmlns:p14="http://schemas.microsoft.com/office/powerpoint/2010/main" val="4028666228"/>
              </p:ext>
            </p:extLst>
          </p:nvPr>
        </p:nvGraphicFramePr>
        <p:xfrm>
          <a:off x="10795850" y="1860825"/>
          <a:ext cx="4392200" cy="151587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196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6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고유벡터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(</a:t>
                      </a:r>
                      <a:r>
                        <a:rPr lang="ko-KR" dirty="0" err="1"/>
                        <a:t>코스피</a:t>
                      </a:r>
                      <a:r>
                        <a:rPr lang="ko-KR" dirty="0" smtClean="0"/>
                        <a:t>+</a:t>
                      </a:r>
                      <a:r>
                        <a:rPr lang="en-US" altLang="ko-KR" dirty="0" smtClean="0"/>
                        <a:t>HMM</a:t>
                      </a:r>
                      <a:r>
                        <a:rPr lang="ko-KR" dirty="0" smtClean="0"/>
                        <a:t>)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상승한경우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31 ( 61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하락한경우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20 ( 39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46" name="Google Shape;346;p30"/>
          <p:cNvGraphicFramePr/>
          <p:nvPr/>
        </p:nvGraphicFramePr>
        <p:xfrm>
          <a:off x="2507750" y="3640850"/>
          <a:ext cx="4392200" cy="151405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196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6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연결중심성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상승한경우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15 ( 93.75%)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하락한경우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 ( 6.25 %)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47" name="Google Shape;347;p30"/>
          <p:cNvGraphicFramePr/>
          <p:nvPr/>
        </p:nvGraphicFramePr>
        <p:xfrm>
          <a:off x="2507750" y="1860825"/>
          <a:ext cx="4392200" cy="135945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196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6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고유벡터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3일이상 양의 극성이 나온 횟수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상승한경우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16 ( 94.1%)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하락한경우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    ( 5.9 %)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48" name="Google Shape;348;p30"/>
          <p:cNvGraphicFramePr/>
          <p:nvPr>
            <p:extLst>
              <p:ext uri="{D42A27DB-BD31-4B8C-83A1-F6EECF244321}">
                <p14:modId xmlns:p14="http://schemas.microsoft.com/office/powerpoint/2010/main" val="283146874"/>
              </p:ext>
            </p:extLst>
          </p:nvPr>
        </p:nvGraphicFramePr>
        <p:xfrm>
          <a:off x="10795850" y="3761700"/>
          <a:ext cx="4392200" cy="151587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196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6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연결중심성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코스피</a:t>
                      </a:r>
                      <a:r>
                        <a:rPr lang="ko-KR" dirty="0" smtClean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dirty="0" smtClean="0">
                          <a:solidFill>
                            <a:schemeClr val="dk1"/>
                          </a:solidFill>
                        </a:rPr>
                        <a:t>HMM</a:t>
                      </a:r>
                      <a:r>
                        <a:rPr lang="ko-KR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상승한경우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33 (57.5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하락한경우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17 (42.5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49" name="Google Shape;349;p30"/>
          <p:cNvSpPr txBox="1"/>
          <p:nvPr/>
        </p:nvSpPr>
        <p:spPr>
          <a:xfrm>
            <a:off x="2933701" y="5866225"/>
            <a:ext cx="11695500" cy="229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빈도를 수치화하여 </a:t>
            </a:r>
            <a:r>
              <a:rPr 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나타내어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보면 3일이상 긍정의 의미를 가진 뉴스가 나왔을 때 다음날 주가가 상승할 확률은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고유벡터중심성을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이용했을 때는 총  17회 중 </a:t>
            </a:r>
            <a:r>
              <a:rPr lang="ko-KR" sz="1700" dirty="0">
                <a:solidFill>
                  <a:schemeClr val="dk1"/>
                </a:solidFill>
              </a:rPr>
              <a:t>16회 (94.1%)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연결중심성을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이용했을 때는 총 16회 중 </a:t>
            </a:r>
            <a:r>
              <a:rPr lang="ko-KR" sz="1700" dirty="0">
                <a:solidFill>
                  <a:schemeClr val="dk1"/>
                </a:solidFill>
              </a:rPr>
              <a:t>15회 (93.75%)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였다.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코스피와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기업의 주가를 비교해보면 주식 시장이 열린 121일 중 69일이 일치하였으며 이 비율을 코스피의 해당 기업에 대한 영향력(K)이라고 가정하였다. 이 가정을 바탕으로 코스피의 키워드 값에 K를 곱하고 그 값을 종목의 키워드 값과 합하여 종합적인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중심성을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이용하였다. 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그 결과 확인 할 수 있는 키워드 빈도의 횟수는 증가하였지만 기업뉴스 키워드의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중심성만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사용했을 때보다는 94.1% </a:t>
            </a:r>
            <a:r>
              <a:rPr 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61%, 93.75% </a:t>
            </a:r>
            <a:r>
              <a:rPr 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57.5%로 정확도가 떨어지는 것을 확인할 수 있다.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9700" y="1860825"/>
            <a:ext cx="16764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4"/>
    </mc:Choice>
    <mc:Fallback xmlns="">
      <p:transition spd="slow" advTm="1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1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 중심성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10126275" y="1326050"/>
            <a:ext cx="70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4388" y="1633750"/>
            <a:ext cx="9627021" cy="722026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1"/>
          <p:cNvSpPr txBox="1"/>
          <p:nvPr/>
        </p:nvSpPr>
        <p:spPr>
          <a:xfrm>
            <a:off x="13221825" y="1785325"/>
            <a:ext cx="3054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en-US" altLang="ko-KR" sz="1800" dirty="0">
                <a:latin typeface="Calibri"/>
                <a:ea typeface="Calibri"/>
                <a:cs typeface="Calibri"/>
                <a:sym typeface="Calibri"/>
              </a:rPr>
              <a:t>LG</a:t>
            </a: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디스플레이분석(기업)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 node : 560개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 edge :840개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 undirected graph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6"/>
    </mc:Choice>
    <mc:Fallback xmlns="">
      <p:transition spd="slow" advTm="7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A9EA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44430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4989881" y="620877"/>
            <a:ext cx="1371429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서론</a:t>
            </a: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219643" y="591742"/>
            <a:ext cx="5255357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 디자인 1</a:t>
            </a: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251316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5875595" y="9457759"/>
            <a:ext cx="780952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00</a:t>
            </a: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7373395" y="9457759"/>
            <a:ext cx="2949104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서론</a:t>
            </a: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219643" y="9457759"/>
            <a:ext cx="2569643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00</a:t>
            </a: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4058162" y="6438900"/>
            <a:ext cx="10169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주식시장을 향한 사람들의 관심이 커지면서 주식의 가치를 판단할 때 </a:t>
            </a:r>
            <a:endParaRPr sz="200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것을 참고해야 할지에 대한 고민 또한 증가하고 있다. </a:t>
            </a:r>
            <a:endParaRPr sz="200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우리는 기업 혹은 관련 업종에 관한 뉴스의 빈도수와 주가 간의 상관관계가 존재한다는 가설을 세웠으며, 이를 뒷받침하기 위한 빅데이터 분석 연구를 진행했다. </a:t>
            </a:r>
            <a:endParaRPr sz="200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3400" y="30099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32"/>
    </mc:Choice>
    <mc:Fallback xmlns="">
      <p:transition spd="slow" advTm="2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/>
        </p:nvSpPr>
        <p:spPr>
          <a:xfrm>
            <a:off x="10126275" y="1326050"/>
            <a:ext cx="70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775" y="5280179"/>
            <a:ext cx="7884999" cy="476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775" y="110575"/>
            <a:ext cx="7885000" cy="479182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2"/>
          <p:cNvSpPr/>
          <p:nvPr/>
        </p:nvSpPr>
        <p:spPr>
          <a:xfrm>
            <a:off x="2488091" y="0"/>
            <a:ext cx="961200" cy="7431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2"/>
          <p:cNvSpPr/>
          <p:nvPr/>
        </p:nvSpPr>
        <p:spPr>
          <a:xfrm>
            <a:off x="2799330" y="5039704"/>
            <a:ext cx="1673100" cy="7431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83088" y="2903492"/>
            <a:ext cx="6371924" cy="3604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83088" y="6926326"/>
            <a:ext cx="6371925" cy="32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2"/>
          <p:cNvSpPr txBox="1"/>
          <p:nvPr/>
        </p:nvSpPr>
        <p:spPr>
          <a:xfrm>
            <a:off x="8213725" y="325550"/>
            <a:ext cx="8944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키워드를 연결 중심성, 고유벡터 중심성을 이용하여 중심을 찾았을 경우, 상위 20위의 키워드 중 18개는 양의 극성 2개는 0(중립)을 가졌다. 이를 통해 6개월 동안 긍정적인 키워드들이 높은 영향력을 가졌다는 것을 알 수 있고, 실제 주가를 보면 6개월동안 계속 증가하는 추세였다는 것을 알 수 있다.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키워드의 빈도와 주가를 보면 하루의 높은 빈도 수 보다는 여러날 꾸준히 노출 빈도의 밀집도가 높을 때 주가 상승과 관련이 있다는 것을 알 수가 있다.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10161450" y="3717325"/>
            <a:ext cx="219000" cy="22158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"/>
          <p:cNvSpPr/>
          <p:nvPr/>
        </p:nvSpPr>
        <p:spPr>
          <a:xfrm>
            <a:off x="12780649" y="4741275"/>
            <a:ext cx="219000" cy="11169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2"/>
          <p:cNvSpPr/>
          <p:nvPr/>
        </p:nvSpPr>
        <p:spPr>
          <a:xfrm>
            <a:off x="10145675" y="8141975"/>
            <a:ext cx="291900" cy="13734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2"/>
          <p:cNvSpPr/>
          <p:nvPr/>
        </p:nvSpPr>
        <p:spPr>
          <a:xfrm>
            <a:off x="14244725" y="4267200"/>
            <a:ext cx="502200" cy="15156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2"/>
          <p:cNvSpPr/>
          <p:nvPr/>
        </p:nvSpPr>
        <p:spPr>
          <a:xfrm>
            <a:off x="12723500" y="8473875"/>
            <a:ext cx="454500" cy="11169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81"/>
    </mc:Choice>
    <mc:Fallback xmlns="">
      <p:transition spd="slow" advTm="19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3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 중심성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3" name="Google Shape;393;p33"/>
          <p:cNvGraphicFramePr/>
          <p:nvPr/>
        </p:nvGraphicFramePr>
        <p:xfrm>
          <a:off x="1984775" y="3598363"/>
          <a:ext cx="4954700" cy="150256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477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7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연결중심성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주가가 상승한경우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 ( 55.5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하락한경우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 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/>
                        <a:t> 44.5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94" name="Google Shape;394;p33"/>
          <p:cNvGraphicFramePr/>
          <p:nvPr/>
        </p:nvGraphicFramePr>
        <p:xfrm>
          <a:off x="1984763" y="1654375"/>
          <a:ext cx="4954700" cy="139817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477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7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고유벡터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상승한경우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 ( 60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하락한경우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 ( 40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95" name="Google Shape;39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5900" y="1654375"/>
            <a:ext cx="1743075" cy="876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6" name="Google Shape;396;p33"/>
          <p:cNvGraphicFramePr/>
          <p:nvPr>
            <p:extLst>
              <p:ext uri="{D42A27DB-BD31-4B8C-83A1-F6EECF244321}">
                <p14:modId xmlns:p14="http://schemas.microsoft.com/office/powerpoint/2010/main" val="2451229636"/>
              </p:ext>
            </p:extLst>
          </p:nvPr>
        </p:nvGraphicFramePr>
        <p:xfrm>
          <a:off x="10756300" y="1654363"/>
          <a:ext cx="4392200" cy="151587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196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6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고유벡터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(</a:t>
                      </a:r>
                      <a:r>
                        <a:rPr lang="ko-KR" dirty="0" err="1"/>
                        <a:t>코스피</a:t>
                      </a:r>
                      <a:r>
                        <a:rPr lang="ko-KR" dirty="0" smtClean="0"/>
                        <a:t>+</a:t>
                      </a:r>
                      <a:r>
                        <a:rPr lang="en-US" altLang="ko-KR" dirty="0" smtClean="0"/>
                        <a:t>LG</a:t>
                      </a:r>
                      <a:r>
                        <a:rPr lang="ko-KR" dirty="0" smtClean="0"/>
                        <a:t>디스플레이</a:t>
                      </a:r>
                      <a:r>
                        <a:rPr lang="ko-KR" dirty="0"/>
                        <a:t>)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상승한경우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11 ( 48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하락한경우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12 ( 52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97" name="Google Shape;397;p33"/>
          <p:cNvGraphicFramePr/>
          <p:nvPr>
            <p:extLst>
              <p:ext uri="{D42A27DB-BD31-4B8C-83A1-F6EECF244321}">
                <p14:modId xmlns:p14="http://schemas.microsoft.com/office/powerpoint/2010/main" val="106011664"/>
              </p:ext>
            </p:extLst>
          </p:nvPr>
        </p:nvGraphicFramePr>
        <p:xfrm>
          <a:off x="10756300" y="3591700"/>
          <a:ext cx="4392200" cy="151587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196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6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연결중심성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코스피</a:t>
                      </a:r>
                      <a:r>
                        <a:rPr lang="ko-KR" dirty="0" smtClean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dirty="0" smtClean="0">
                          <a:solidFill>
                            <a:schemeClr val="dk1"/>
                          </a:solidFill>
                        </a:rPr>
                        <a:t>LG</a:t>
                      </a:r>
                      <a:r>
                        <a:rPr lang="ko-KR" dirty="0" smtClean="0">
                          <a:solidFill>
                            <a:schemeClr val="dk1"/>
                          </a:solidFill>
                        </a:rPr>
                        <a:t>디스플레이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상승한경우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8 ( 53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</a:t>
                      </a:r>
                      <a:r>
                        <a:rPr lang="ko-KR"/>
                        <a:t>하락한경우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 ( 47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98" name="Google Shape;398;p33"/>
          <p:cNvSpPr txBox="1"/>
          <p:nvPr/>
        </p:nvSpPr>
        <p:spPr>
          <a:xfrm>
            <a:off x="3361500" y="6022738"/>
            <a:ext cx="10972800" cy="229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빈도를 수치화하여 </a:t>
            </a:r>
            <a:r>
              <a:rPr 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나타내어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보면 3일이상 긍정의 의미를 가진 뉴스가 나왔을 때 다음날 주가가 상승할 확률은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고유벡터중심성을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이용했을 때는 총  5회 중 </a:t>
            </a:r>
            <a:r>
              <a:rPr lang="ko-KR" sz="1700" dirty="0">
                <a:solidFill>
                  <a:schemeClr val="dk1"/>
                </a:solidFill>
              </a:rPr>
              <a:t>3회 (60%)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연결중심성을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이용했을 때는 총 9회 중 </a:t>
            </a:r>
            <a:r>
              <a:rPr lang="ko-KR" sz="1700" dirty="0">
                <a:solidFill>
                  <a:schemeClr val="dk1"/>
                </a:solidFill>
              </a:rPr>
              <a:t>5회 (55.5%)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였다.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코스피와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기업의 주가를 비교해보면 주식 시장이 열린 121일 중 57일이 일치하였으며 이 비율을 코스피의 해당 기업에 대한 영향력(K)이라고 가정하였다. 이 가정을 바탕으로 코스피의 키워드 값에 K를 곱하고 그 값을 종목의 키워드 값과 합하여 종합적인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중심성을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이용하였다. 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그 결과 확인 할 수 있는 키워드 빈도의 횟수는 증가하였지만 기업뉴스 키워드의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중심성만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사용했을 때보다는 정확도가 60% </a:t>
            </a:r>
            <a:r>
              <a:rPr 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48%, 55.5% </a:t>
            </a:r>
            <a:r>
              <a:rPr 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53%로  떨어지는 것을 확인할 수 있다.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2"/>
    </mc:Choice>
    <mc:Fallback xmlns="">
      <p:transition spd="slow" advTm="15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4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4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4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 중심성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10126275" y="1326050"/>
            <a:ext cx="70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13221825" y="1785325"/>
            <a:ext cx="305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* 현대차 분석 (기업)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 node : 1286개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 edge : 4578개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 undirected graph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4800" y="1633750"/>
            <a:ext cx="9627021" cy="72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4"/>
    </mc:Choice>
    <mc:Fallback xmlns="">
      <p:transition spd="slow" advTm="6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5"/>
          <p:cNvPicPr preferRelativeResize="0"/>
          <p:nvPr/>
        </p:nvPicPr>
        <p:blipFill rotWithShape="1">
          <a:blip r:embed="rId5">
            <a:alphaModFix/>
          </a:blip>
          <a:srcRect r="8875" b="19002"/>
          <a:stretch/>
        </p:blipFill>
        <p:spPr>
          <a:xfrm>
            <a:off x="10326650" y="4001450"/>
            <a:ext cx="7108549" cy="60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 rotWithShape="1">
          <a:blip r:embed="rId6">
            <a:alphaModFix/>
          </a:blip>
          <a:srcRect r="22069"/>
          <a:stretch/>
        </p:blipFill>
        <p:spPr>
          <a:xfrm>
            <a:off x="152400" y="152400"/>
            <a:ext cx="9656426" cy="10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5"/>
          <p:cNvSpPr txBox="1"/>
          <p:nvPr/>
        </p:nvSpPr>
        <p:spPr>
          <a:xfrm>
            <a:off x="10326675" y="677175"/>
            <a:ext cx="7108500" cy="29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키워드를 정도 중심성, 고유벡터 중심성을 이용하여 중심을 찾았을 경우, 상위 20위의 키워드 모두 양의 극성을 가졌다. 이를 통해 6개월 동안 긍정적인 키워드들이 높은 영향력을 가졌다는 것을 알 수 있다.</a:t>
            </a: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키워드의 빈도와 주가를 보면 여러날 꾸준히 노출 빈도의 밀집도가 높을 때 주가 상승과 관련이 있으며, 양의 극성빈도수가 높은 특정 날들 이후로 주가가 소폭 혹은 대폭 상승하는 경우가 많음을 알 수 있다.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13462450" y="4605075"/>
            <a:ext cx="1131900" cy="16953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5"/>
          <p:cNvSpPr/>
          <p:nvPr/>
        </p:nvSpPr>
        <p:spPr>
          <a:xfrm>
            <a:off x="15035325" y="4605075"/>
            <a:ext cx="1131900" cy="16953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5"/>
          <p:cNvSpPr/>
          <p:nvPr/>
        </p:nvSpPr>
        <p:spPr>
          <a:xfrm>
            <a:off x="13314975" y="7690075"/>
            <a:ext cx="1131900" cy="16953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15271375" y="7544625"/>
            <a:ext cx="1131900" cy="16953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"/>
    </mc:Choice>
    <mc:Fallback xmlns="">
      <p:transition spd="slow" advTm="18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6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6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 중심성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5" name="Google Shape;435;p36"/>
          <p:cNvGraphicFramePr/>
          <p:nvPr/>
        </p:nvGraphicFramePr>
        <p:xfrm>
          <a:off x="2035413" y="1670150"/>
          <a:ext cx="4954700" cy="150256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477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7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고유벡터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상승한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28 (65.1%)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주가가 하락한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15 (34.9%)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36" name="Google Shape;436;p36"/>
          <p:cNvGraphicFramePr/>
          <p:nvPr>
            <p:extLst>
              <p:ext uri="{D42A27DB-BD31-4B8C-83A1-F6EECF244321}">
                <p14:modId xmlns:p14="http://schemas.microsoft.com/office/powerpoint/2010/main" val="1619446946"/>
              </p:ext>
            </p:extLst>
          </p:nvPr>
        </p:nvGraphicFramePr>
        <p:xfrm>
          <a:off x="2035400" y="3723550"/>
          <a:ext cx="4954700" cy="150255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477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7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연결중심성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상승한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26 (45.6%)</a:t>
                      </a:r>
                      <a:endParaRPr lang="ko-KR" altLang="en-US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하락한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31 (</a:t>
                      </a:r>
                      <a:r>
                        <a:rPr lang="en-US" altLang="ko-KR" dirty="0" smtClean="0"/>
                        <a:t>53.4%)</a:t>
                      </a:r>
                      <a:endParaRPr lang="en-US" altLang="ko-KR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37" name="Google Shape;437;p36"/>
          <p:cNvGraphicFramePr/>
          <p:nvPr/>
        </p:nvGraphicFramePr>
        <p:xfrm>
          <a:off x="11236388" y="1723575"/>
          <a:ext cx="4424000" cy="1507925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21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고유벡터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(코스피+현대차)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상승한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29 (43.9%)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하락한경우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37 (56.1%)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38" name="Google Shape;438;p36"/>
          <p:cNvGraphicFramePr/>
          <p:nvPr>
            <p:extLst>
              <p:ext uri="{D42A27DB-BD31-4B8C-83A1-F6EECF244321}">
                <p14:modId xmlns:p14="http://schemas.microsoft.com/office/powerpoint/2010/main" val="1416586361"/>
              </p:ext>
            </p:extLst>
          </p:nvPr>
        </p:nvGraphicFramePr>
        <p:xfrm>
          <a:off x="11236388" y="3735588"/>
          <a:ext cx="4424000" cy="170260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21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0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연결중심성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(</a:t>
                      </a:r>
                      <a:r>
                        <a:rPr lang="ko-KR" dirty="0" err="1"/>
                        <a:t>코스피</a:t>
                      </a:r>
                      <a:r>
                        <a:rPr lang="ko-KR" dirty="0"/>
                        <a:t>+</a:t>
                      </a:r>
                      <a:r>
                        <a:rPr lang="ko-KR" dirty="0" err="1"/>
                        <a:t>현대차</a:t>
                      </a:r>
                      <a:r>
                        <a:rPr lang="ko-KR" dirty="0"/>
                        <a:t>)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주가가 상승한 경우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/>
                        <a:t>23 (40.4%)</a:t>
                      </a:r>
                      <a:endParaRPr lang="en-US" altLang="ko-KR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주가가 하락한 경우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/>
                        <a:t>34</a:t>
                      </a:r>
                      <a:r>
                        <a:rPr lang="ko-KR" altLang="ko-KR" dirty="0" smtClean="0"/>
                        <a:t> (</a:t>
                      </a:r>
                      <a:r>
                        <a:rPr lang="en-US" altLang="ko-KR" dirty="0" smtClean="0"/>
                        <a:t>59.6</a:t>
                      </a:r>
                      <a:r>
                        <a:rPr lang="ko-KR" altLang="ko-KR" dirty="0" smtClean="0"/>
                        <a:t>%)</a:t>
                      </a:r>
                      <a:endParaRPr lang="en-US" altLang="ko-KR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39" name="Google Shape;439;p36"/>
          <p:cNvSpPr txBox="1"/>
          <p:nvPr/>
        </p:nvSpPr>
        <p:spPr>
          <a:xfrm>
            <a:off x="3656463" y="5866213"/>
            <a:ext cx="10972800" cy="259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빈도를 수치화하여 나타내어 보면 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altLang="en-US" sz="1700" dirty="0" err="1">
                <a:latin typeface="Calibri"/>
                <a:ea typeface="Calibri"/>
                <a:cs typeface="Calibri"/>
                <a:sym typeface="Calibri"/>
              </a:rPr>
              <a:t>일이상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 긍정의 의미를 가진 뉴스가 나왔을 때 다음날 주가가 상승할 확률은 </a:t>
            </a:r>
            <a:r>
              <a:rPr lang="ko-KR" altLang="en-US" sz="1700" dirty="0" err="1">
                <a:latin typeface="Calibri"/>
                <a:ea typeface="Calibri"/>
                <a:cs typeface="Calibri"/>
                <a:sym typeface="Calibri"/>
              </a:rPr>
              <a:t>고유벡터중심성을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 이용했을 때는 총  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43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회 중 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28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회 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(65.1%), </a:t>
            </a:r>
            <a:r>
              <a:rPr lang="ko-KR" altLang="en-US" sz="1700" dirty="0" err="1">
                <a:latin typeface="Calibri"/>
                <a:ea typeface="Calibri"/>
                <a:cs typeface="Calibri"/>
                <a:sym typeface="Calibri"/>
              </a:rPr>
              <a:t>연결중심성을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 이용했을 때는 총 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57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회 중 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26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회 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(45.6%)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였다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just">
              <a:lnSpc>
                <a:spcPct val="115000"/>
              </a:lnSpc>
            </a:pPr>
            <a:r>
              <a:rPr lang="ko-KR" altLang="en-US" sz="1700" dirty="0" err="1">
                <a:latin typeface="Calibri"/>
                <a:ea typeface="Calibri"/>
                <a:cs typeface="Calibri"/>
                <a:sym typeface="Calibri"/>
              </a:rPr>
              <a:t>코스피와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 기업의 주가를 비교해보면 주식 시장이 열린 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일 중 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58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일이 일치하였으며 이 비율을 코스피의 해당 기업에 대한 영향력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(K)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이라고 가정하였다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이 가정을 바탕으로 코스피의 키워드 값에 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를 곱하고 그 값을 종목의 키워드 값과 합하여 종합적인 </a:t>
            </a:r>
            <a:r>
              <a:rPr lang="ko-KR" altLang="en-US" sz="1700" dirty="0" err="1">
                <a:latin typeface="Calibri"/>
                <a:ea typeface="Calibri"/>
                <a:cs typeface="Calibri"/>
                <a:sym typeface="Calibri"/>
              </a:rPr>
              <a:t>중심성을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 이용하였다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lvl="0" algn="just">
              <a:lnSpc>
                <a:spcPct val="115000"/>
              </a:lnSpc>
            </a:pP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그 결과 확인 할 수 있는 키워드 빈도의 횟수는 증가하였지만 기업뉴스 키워드의 </a:t>
            </a:r>
            <a:r>
              <a:rPr lang="ko-KR" altLang="en-US" sz="1700" dirty="0" err="1">
                <a:latin typeface="Calibri"/>
                <a:ea typeface="Calibri"/>
                <a:cs typeface="Calibri"/>
                <a:sym typeface="Calibri"/>
              </a:rPr>
              <a:t>중심성만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 사용했을 때보다는 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65.1% → 43.9%, 45.6% → 40.4%</a:t>
            </a:r>
            <a:r>
              <a:rPr lang="ko-KR" altLang="en-US" sz="1700" dirty="0">
                <a:latin typeface="Calibri"/>
                <a:ea typeface="Calibri"/>
                <a:cs typeface="Calibri"/>
                <a:sym typeface="Calibri"/>
              </a:rPr>
              <a:t>로 정확도가 떨어지는 것을 확인할 수 있다</a:t>
            </a:r>
            <a:r>
              <a:rPr lang="en-US" altLang="ko-KR" sz="17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440" name="Google Shape;44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8507" y="1670151"/>
            <a:ext cx="2569500" cy="115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25"/>
    </mc:Choice>
    <mc:Fallback xmlns="">
      <p:transition spd="slow" advTm="16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7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7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 중심성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10126275" y="1326050"/>
            <a:ext cx="70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13221825" y="1785325"/>
            <a:ext cx="305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* SK하이닉스 분석 (기업)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 node : 1596개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 edge :2031개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 undirected graph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8650" y="1633750"/>
            <a:ext cx="9627021" cy="72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8"/>
    </mc:Choice>
    <mc:Fallback xmlns="">
      <p:transition spd="slow" advTm="7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8"/>
          <p:cNvPicPr preferRelativeResize="0"/>
          <p:nvPr/>
        </p:nvPicPr>
        <p:blipFill rotWithShape="1">
          <a:blip r:embed="rId5">
            <a:alphaModFix/>
          </a:blip>
          <a:srcRect r="30881"/>
          <a:stretch/>
        </p:blipFill>
        <p:spPr>
          <a:xfrm>
            <a:off x="435226" y="76200"/>
            <a:ext cx="8174550" cy="101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1499" y="3337350"/>
            <a:ext cx="7788100" cy="6697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8"/>
          <p:cNvSpPr txBox="1"/>
          <p:nvPr/>
        </p:nvSpPr>
        <p:spPr>
          <a:xfrm>
            <a:off x="9361300" y="366750"/>
            <a:ext cx="71085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smtClean="0">
                <a:solidFill>
                  <a:schemeClr val="dk1"/>
                </a:solidFill>
              </a:rPr>
              <a:t>키워드를 정도 </a:t>
            </a:r>
            <a:r>
              <a:rPr lang="ko-KR" sz="1900" dirty="0" err="1" smtClean="0">
                <a:solidFill>
                  <a:schemeClr val="dk1"/>
                </a:solidFill>
              </a:rPr>
              <a:t>중심성</a:t>
            </a:r>
            <a:r>
              <a:rPr lang="ko-KR" sz="1900" dirty="0" smtClean="0">
                <a:solidFill>
                  <a:schemeClr val="dk1"/>
                </a:solidFill>
              </a:rPr>
              <a:t>, 고유벡터 </a:t>
            </a:r>
            <a:r>
              <a:rPr lang="ko-KR" sz="1900" dirty="0" err="1" smtClean="0">
                <a:solidFill>
                  <a:schemeClr val="dk1"/>
                </a:solidFill>
              </a:rPr>
              <a:t>중심성을</a:t>
            </a:r>
            <a:r>
              <a:rPr lang="ko-KR" sz="1900" dirty="0" smtClean="0">
                <a:solidFill>
                  <a:schemeClr val="dk1"/>
                </a:solidFill>
              </a:rPr>
              <a:t> 이용하여 중심을 찾았을 경우, 상위 20위의 키워드 중 19개가 양의 극성을 가지고 1개가 음의 극성을 가졌다. 이를 통해 6개월 동안 부정적인 키워드보다는 긍정적인 키워드들이 높은 영향력을 가졌다는 것을 알 수 있다. 6개월간의 주가를 살펴보면 상승하는 추세를 보였고, 키워드의 빈도와 주가를 비교했을 시 노출 빈도의 밀집도가 높을 때 주가가 상승하는 모습을 확인할 수 있었다.</a:t>
            </a:r>
            <a:endParaRPr sz="2500" dirty="0">
              <a:solidFill>
                <a:schemeClr val="dk1"/>
              </a:solidFill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12125650" y="4078125"/>
            <a:ext cx="1131900" cy="16953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8"/>
          <p:cNvSpPr/>
          <p:nvPr/>
        </p:nvSpPr>
        <p:spPr>
          <a:xfrm>
            <a:off x="14044400" y="3963600"/>
            <a:ext cx="1131900" cy="18099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8"/>
          <p:cNvSpPr/>
          <p:nvPr/>
        </p:nvSpPr>
        <p:spPr>
          <a:xfrm>
            <a:off x="12636625" y="7407150"/>
            <a:ext cx="1131900" cy="16953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8"/>
          <p:cNvSpPr/>
          <p:nvPr/>
        </p:nvSpPr>
        <p:spPr>
          <a:xfrm>
            <a:off x="14163700" y="7315500"/>
            <a:ext cx="1131900" cy="1695300"/>
          </a:xfrm>
          <a:prstGeom prst="ellipse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67"/>
    </mc:Choice>
    <mc:Fallback xmlns="">
      <p:transition spd="slow" advTm="23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9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9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9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 중심성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9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7" name="Google Shape;477;p39"/>
          <p:cNvGraphicFramePr/>
          <p:nvPr/>
        </p:nvGraphicFramePr>
        <p:xfrm>
          <a:off x="2054888" y="1648350"/>
          <a:ext cx="4954700" cy="150256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477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7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고유벡터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상승한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22 (55%)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하락한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18 (45%)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78" name="Google Shape;478;p39"/>
          <p:cNvGraphicFramePr/>
          <p:nvPr/>
        </p:nvGraphicFramePr>
        <p:xfrm>
          <a:off x="2054875" y="3701750"/>
          <a:ext cx="4954700" cy="150255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477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7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연결중심성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상승한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22 (56.4%)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하락한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17 (43.6%)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79" name="Google Shape;479;p39"/>
          <p:cNvGraphicFramePr/>
          <p:nvPr/>
        </p:nvGraphicFramePr>
        <p:xfrm>
          <a:off x="11245513" y="1648338"/>
          <a:ext cx="4395400" cy="150792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197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7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고유벡터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(코스피+SK하이닉스)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상승한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37 (55.2%)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하락한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30 (44.8%)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80" name="Google Shape;480;p39"/>
          <p:cNvGraphicFramePr/>
          <p:nvPr/>
        </p:nvGraphicFramePr>
        <p:xfrm>
          <a:off x="11245513" y="3701738"/>
          <a:ext cx="4395400" cy="150792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197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7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연결중심성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(코스피+SK하이닉스)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3일이상 양의 극성이 나온 횟수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상승한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38 (56.7%)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주가가 하락한 경우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29 (43.3%)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81" name="Google Shape;481;p39"/>
          <p:cNvSpPr txBox="1"/>
          <p:nvPr/>
        </p:nvSpPr>
        <p:spPr>
          <a:xfrm>
            <a:off x="3656463" y="5866213"/>
            <a:ext cx="10972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빈도를 수치화하여 나타내어 보면 3일이상 긍정의 의미를 가진 뉴스가 나왔을 때 다음날 주가가 상승할 확률은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고유벡터중심성을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이용했을 때는 총  40회 중 </a:t>
            </a:r>
            <a:r>
              <a:rPr lang="ko-KR" sz="1700" dirty="0">
                <a:solidFill>
                  <a:schemeClr val="dk1"/>
                </a:solidFill>
              </a:rPr>
              <a:t>22회 (55%)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연결중심성을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이용했을 때는 총 39회 중 </a:t>
            </a:r>
            <a:r>
              <a:rPr lang="ko-KR" sz="1700" dirty="0">
                <a:solidFill>
                  <a:schemeClr val="dk1"/>
                </a:solidFill>
              </a:rPr>
              <a:t>22회 (56.4%)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였다.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코스피와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기업의 주가를 비교해보면 주식 시장이 열린 121일 중 60일이 일치하였으며 이 비율을 코스피의 해당 기업에 대한 영향력(K)이라고 가정하였다. 이 가정을 바탕으로 코스피의 키워드 값에 K를 곱하고 그 값을 종목의 키워드 값과 합하여 종합적인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중심성을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이용하였다. 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그 결과 확인 할 수 있는 키워드 빈도의 횟수는 증가하였고, 기업뉴스 키워드의 </a:t>
            </a:r>
            <a:r>
              <a:rPr lang="ko-KR" sz="1700" dirty="0" err="1">
                <a:latin typeface="Calibri"/>
                <a:ea typeface="Calibri"/>
                <a:cs typeface="Calibri"/>
                <a:sym typeface="Calibri"/>
              </a:rPr>
              <a:t>중심성만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사용했을 때보다 55% → 55.2%, 56.4% </a:t>
            </a:r>
            <a:r>
              <a:rPr 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56.7%로</a:t>
            </a:r>
            <a:r>
              <a:rPr lang="ko-KR" sz="1700" dirty="0">
                <a:latin typeface="Calibri"/>
                <a:ea typeface="Calibri"/>
                <a:cs typeface="Calibri"/>
                <a:sym typeface="Calibri"/>
              </a:rPr>
              <a:t> 정확도가 비슷하게 측정되는 것을 확인 할 수 있다.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2820" y="1648351"/>
            <a:ext cx="2569500" cy="120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4"/>
    </mc:Choice>
    <mc:Fallback xmlns="">
      <p:transition spd="slow" advTm="20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A9EA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/>
        </p:nvSpPr>
        <p:spPr>
          <a:xfrm>
            <a:off x="-1219200" y="1387438"/>
            <a:ext cx="8282400" cy="6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3300">
                <a:solidFill>
                  <a:srgbClr val="FFFFFF"/>
                </a:solidFill>
              </a:rPr>
              <a:t>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0"/>
          <p:cNvSpPr txBox="1"/>
          <p:nvPr/>
        </p:nvSpPr>
        <p:spPr>
          <a:xfrm>
            <a:off x="1219660" y="6401811"/>
            <a:ext cx="106278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 b="1">
                <a:solidFill>
                  <a:schemeClr val="lt1"/>
                </a:solidFill>
              </a:rPr>
              <a:t>결론</a:t>
            </a:r>
            <a:endParaRPr sz="7000" b="1">
              <a:solidFill>
                <a:schemeClr val="lt1"/>
              </a:solidFill>
            </a:endParaRPr>
          </a:p>
        </p:txBody>
      </p:sp>
      <p:pic>
        <p:nvPicPr>
          <p:cNvPr id="489" name="Google Shape;48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500">
                <a:solidFill>
                  <a:srgbClr val="FFFFFF"/>
                </a:solidFill>
              </a:rPr>
              <a:t>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0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500">
                <a:solidFill>
                  <a:srgbClr val="FFFFFF"/>
                </a:solidFill>
              </a:rPr>
              <a:t>6 결론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500">
                <a:solidFill>
                  <a:srgbClr val="FFFFFF"/>
                </a:solidFill>
              </a:rPr>
              <a:t>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0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500">
                <a:solidFill>
                  <a:srgbClr val="FFFFFF"/>
                </a:solidFill>
              </a:rPr>
              <a:t>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0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2"/>
    </mc:Choice>
    <mc:Fallback xmlns="">
      <p:transition spd="slow" advTm="6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1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500">
                <a:solidFill>
                  <a:srgbClr val="483F63"/>
                </a:solidFill>
              </a:rPr>
              <a:t>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1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500">
                <a:solidFill>
                  <a:srgbClr val="483F63"/>
                </a:solidFill>
              </a:rPr>
              <a:t>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06 결론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500">
                <a:solidFill>
                  <a:srgbClr val="483F63"/>
                </a:solidFill>
              </a:rPr>
              <a:t>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10126275" y="1326050"/>
            <a:ext cx="70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8" name="Google Shape;508;p41"/>
          <p:cNvGraphicFramePr/>
          <p:nvPr>
            <p:extLst>
              <p:ext uri="{D42A27DB-BD31-4B8C-83A1-F6EECF244321}">
                <p14:modId xmlns:p14="http://schemas.microsoft.com/office/powerpoint/2010/main" val="3640804948"/>
              </p:ext>
            </p:extLst>
          </p:nvPr>
        </p:nvGraphicFramePr>
        <p:xfrm>
          <a:off x="2761425" y="2799625"/>
          <a:ext cx="5522550" cy="184925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761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61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24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고유벡터</a:t>
                      </a:r>
                      <a:endParaRPr sz="1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smtClean="0"/>
                        <a:t>6</a:t>
                      </a:r>
                      <a:r>
                        <a:rPr lang="en-US" altLang="ko-KR" sz="1600" dirty="0" smtClean="0"/>
                        <a:t>3.9</a:t>
                      </a:r>
                      <a:r>
                        <a:rPr lang="ko-KR" sz="1600" dirty="0" smtClean="0"/>
                        <a:t>5</a:t>
                      </a:r>
                      <a:r>
                        <a:rPr lang="ko-KR" sz="1600" dirty="0"/>
                        <a:t>% / 17.25회</a:t>
                      </a:r>
                      <a:endParaRPr sz="16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4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연결중심성</a:t>
                      </a:r>
                      <a:endParaRPr sz="16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smtClean="0"/>
                        <a:t>6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sz="1600" dirty="0" smtClean="0"/>
                        <a:t>.</a:t>
                      </a:r>
                      <a:r>
                        <a:rPr lang="en-US" altLang="ko-KR" sz="1600" dirty="0" smtClean="0"/>
                        <a:t>81</a:t>
                      </a:r>
                      <a:r>
                        <a:rPr lang="ko-KR" sz="1600" dirty="0" smtClean="0"/>
                        <a:t>% </a:t>
                      </a:r>
                      <a:r>
                        <a:rPr lang="ko-KR" sz="1600" dirty="0"/>
                        <a:t>/ </a:t>
                      </a:r>
                      <a:r>
                        <a:rPr lang="en-US" altLang="ko-KR" sz="1600" dirty="0" smtClean="0"/>
                        <a:t>17</a:t>
                      </a:r>
                      <a:r>
                        <a:rPr lang="ko-KR" sz="1600" dirty="0" smtClean="0"/>
                        <a:t>회</a:t>
                      </a:r>
                      <a:endParaRPr sz="16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09" name="Google Shape;509;p41"/>
          <p:cNvSpPr txBox="1"/>
          <p:nvPr/>
        </p:nvSpPr>
        <p:spPr>
          <a:xfrm>
            <a:off x="2990025" y="2209125"/>
            <a:ext cx="482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*기업의 키워드 중심성만 사용했을 때 평균 정확도 /  횟수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0" name="Google Shape;510;p41"/>
          <p:cNvGraphicFramePr/>
          <p:nvPr>
            <p:extLst>
              <p:ext uri="{D42A27DB-BD31-4B8C-83A1-F6EECF244321}">
                <p14:modId xmlns:p14="http://schemas.microsoft.com/office/powerpoint/2010/main" val="257925028"/>
              </p:ext>
            </p:extLst>
          </p:nvPr>
        </p:nvGraphicFramePr>
        <p:xfrm>
          <a:off x="9333975" y="2799625"/>
          <a:ext cx="5522550" cy="1849250"/>
        </p:xfrm>
        <a:graphic>
          <a:graphicData uri="http://schemas.openxmlformats.org/drawingml/2006/table">
            <a:tbl>
              <a:tblPr>
                <a:noFill/>
                <a:tableStyleId>{2E8D28E8-A3D8-47EA-A81C-5EB6A81EBF87}</a:tableStyleId>
              </a:tblPr>
              <a:tblGrid>
                <a:gridCol w="2761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61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24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고유벡터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52.02% / 27회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4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연결중심성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dirty="0" smtClean="0"/>
                        <a:t>53.475</a:t>
                      </a:r>
                      <a:r>
                        <a:rPr lang="ko-KR" sz="1800" dirty="0" smtClean="0"/>
                        <a:t>% </a:t>
                      </a:r>
                      <a:r>
                        <a:rPr lang="ko-KR" sz="1800" dirty="0"/>
                        <a:t>/ </a:t>
                      </a:r>
                      <a:r>
                        <a:rPr lang="ko-KR" sz="1800" dirty="0" smtClean="0"/>
                        <a:t>2</a:t>
                      </a:r>
                      <a:r>
                        <a:rPr lang="en-US" altLang="ko-KR" sz="1800" dirty="0" smtClean="0"/>
                        <a:t>5</a:t>
                      </a:r>
                      <a:r>
                        <a:rPr lang="ko-KR" sz="1800" dirty="0" smtClean="0"/>
                        <a:t>.5</a:t>
                      </a:r>
                      <a:r>
                        <a:rPr lang="ko-KR" sz="1800" dirty="0"/>
                        <a:t>회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11" name="Google Shape;511;p41"/>
          <p:cNvSpPr txBox="1"/>
          <p:nvPr/>
        </p:nvSpPr>
        <p:spPr>
          <a:xfrm>
            <a:off x="9551850" y="2209125"/>
            <a:ext cx="50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*기업+코스피 키워드 중심성 사용했을 때 평균 정확도 / 횟수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3361500" y="4973380"/>
            <a:ext cx="10972800" cy="404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조사한 6개월의 기간 동안 4개의 기업 모두 </a:t>
            </a:r>
            <a:r>
              <a:rPr lang="ko-KR" sz="1900" b="1" dirty="0">
                <a:latin typeface="Calibri"/>
                <a:ea typeface="Calibri"/>
                <a:cs typeface="Calibri"/>
                <a:sym typeface="Calibri"/>
              </a:rPr>
              <a:t>양의 극성을 가진 키워드들이 우세</a:t>
            </a: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했으며, 실제로 </a:t>
            </a:r>
            <a:r>
              <a:rPr lang="ko-KR" sz="1900" b="1" dirty="0">
                <a:latin typeface="Calibri"/>
                <a:ea typeface="Calibri"/>
                <a:cs typeface="Calibri"/>
                <a:sym typeface="Calibri"/>
              </a:rPr>
              <a:t>주가 그래프 또한 </a:t>
            </a:r>
            <a:r>
              <a:rPr lang="ko-KR" sz="1900" b="1" dirty="0" err="1">
                <a:latin typeface="Calibri"/>
                <a:ea typeface="Calibri"/>
                <a:cs typeface="Calibri"/>
                <a:sym typeface="Calibri"/>
              </a:rPr>
              <a:t>우상향</a:t>
            </a:r>
            <a:r>
              <a:rPr lang="ko-KR" sz="1800" dirty="0" err="1">
                <a:latin typeface="Calibri"/>
                <a:ea typeface="Calibri"/>
                <a:cs typeface="Calibri"/>
                <a:sym typeface="Calibri"/>
              </a:rPr>
              <a:t>하는</a:t>
            </a: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 모습을 보였다. 이때 키워드의 빈도수와 주가를 비교해보았을 때 한 번 언급되었을 때보다 연속적으로 언급되었을 경우 주가가 상승하는 경향을 보인다고 추측했다.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이를 증명하기 위해 키워드의 빈도수를 수치화하여 주가와 비교해 보았고, 실제로 </a:t>
            </a:r>
            <a:r>
              <a:rPr lang="ko-KR" sz="1800" dirty="0" err="1">
                <a:latin typeface="Calibri"/>
                <a:ea typeface="Calibri"/>
                <a:cs typeface="Calibri"/>
                <a:sym typeface="Calibri"/>
              </a:rPr>
              <a:t>여러날에</a:t>
            </a: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 걸쳐 긍정적인 키워드가 노출 되었을 때 주가가 </a:t>
            </a:r>
            <a:r>
              <a:rPr lang="ko-KR" sz="1800" dirty="0" smtClean="0">
                <a:latin typeface="Calibri"/>
                <a:ea typeface="Calibri"/>
                <a:cs typeface="Calibri"/>
                <a:sym typeface="Calibri"/>
              </a:rPr>
              <a:t>상승하는 </a:t>
            </a: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경향을 확인할 수 있었다.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ko-KR" sz="1800" dirty="0" err="1">
                <a:latin typeface="Calibri"/>
                <a:ea typeface="Calibri"/>
                <a:cs typeface="Calibri"/>
                <a:sym typeface="Calibri"/>
              </a:rPr>
              <a:t>코스피와</a:t>
            </a: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 각 기업들의 키워드 극성을 비교할 시, 코스피의 영향력을 추가할 경우 기업이 가지고 있는 키워드의 다양한 조합 표본을 보여주지만 기업의 키워드만을 다뤘을 때에 비해 정확도가 낮아짐을 확인할 수 있었다.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따라서 결론적으로 기업의 주가는 뉴스 키워드의 빈도수에 영향을 받아 변동되며,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그 키워드가 어떤 성격을 가지느냐에 따라 상승과 하락의</a:t>
            </a:r>
            <a:r>
              <a:rPr lang="en-US" altLang="ko-KR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dirty="0">
                <a:latin typeface="Calibri"/>
                <a:ea typeface="Calibri"/>
                <a:cs typeface="Calibri"/>
                <a:sym typeface="Calibri"/>
              </a:rPr>
              <a:t>방향이 정해짐을 알 수 있다.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31"/>
    </mc:Choice>
    <mc:Fallback xmlns="">
      <p:transition spd="slow" advTm="65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251316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15875595" y="9457759"/>
            <a:ext cx="780952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7373395" y="9457759"/>
            <a:ext cx="2949104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219643" y="9457759"/>
            <a:ext cx="2569643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44430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14989881" y="620877"/>
            <a:ext cx="1371429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i="0" u="none" strike="noStrike" cap="none">
                <a:solidFill>
                  <a:srgbClr val="483F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219643" y="620877"/>
            <a:ext cx="5255357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i="0" u="none" strike="noStrike" cap="none">
                <a:solidFill>
                  <a:srgbClr val="483F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 디자인 1</a:t>
            </a: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219643" y="2850635"/>
            <a:ext cx="2112500" cy="161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>
                <a:solidFill>
                  <a:srgbClr val="34198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2655021" y="3819316"/>
            <a:ext cx="4678987" cy="64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i="0" u="none" strike="noStrike" cap="none">
                <a:solidFill>
                  <a:srgbClr val="34198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219643" y="5722530"/>
            <a:ext cx="2198214" cy="161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>
                <a:solidFill>
                  <a:srgbClr val="3AA9EA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2655021" y="6691211"/>
            <a:ext cx="4678987" cy="64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rgbClr val="3AA9EA"/>
                </a:solidFill>
              </a:rPr>
              <a:t>Flowchart</a:t>
            </a:r>
            <a:endParaRPr sz="18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2693117" y="4733032"/>
            <a:ext cx="4742857" cy="106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83F63"/>
                </a:solidFill>
              </a:rPr>
              <a:t>* </a:t>
            </a:r>
            <a:r>
              <a:rPr lang="ko-KR" sz="18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네이버 뉴스 크롤링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6910882" y="2850635"/>
            <a:ext cx="2112500" cy="161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>
                <a:solidFill>
                  <a:srgbClr val="34198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8346261" y="3819316"/>
            <a:ext cx="4678987" cy="64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i="0" u="none" strike="noStrike" cap="none">
                <a:solidFill>
                  <a:srgbClr val="34198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정제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6910882" y="5722530"/>
            <a:ext cx="21981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>
                <a:solidFill>
                  <a:srgbClr val="3AA9EA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8346261" y="6691211"/>
            <a:ext cx="4678987" cy="64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i="0" u="none" strike="noStrike" cap="none">
                <a:solidFill>
                  <a:srgbClr val="3AA9EA"/>
                </a:solidFill>
              </a:rPr>
              <a:t>중심성 분석</a:t>
            </a:r>
            <a:endParaRPr sz="18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8384356" y="4733032"/>
            <a:ext cx="4742857" cy="106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* </a:t>
            </a: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KoNLPy </a:t>
            </a:r>
            <a:r>
              <a:rPr lang="ko-KR" sz="1800">
                <a:solidFill>
                  <a:schemeClr val="dk1"/>
                </a:solidFill>
              </a:rPr>
              <a:t>hannanum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8384356" y="7620027"/>
            <a:ext cx="4742857" cy="106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* </a:t>
            </a: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Gephi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* </a:t>
            </a: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Degree/Eienvector 중심성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2592598" y="2850635"/>
            <a:ext cx="2112500" cy="161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>
                <a:solidFill>
                  <a:srgbClr val="34198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14027977" y="3819316"/>
            <a:ext cx="4678987" cy="64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rgbClr val="341986"/>
                </a:solidFill>
              </a:rPr>
              <a:t>데이터와 주가 비교</a:t>
            </a:r>
            <a:endParaRPr sz="16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219643" y="2200095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14075595" y="4653837"/>
            <a:ext cx="4742857" cy="106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83F63"/>
                </a:solidFill>
              </a:rPr>
              <a:t>* </a:t>
            </a:r>
            <a:r>
              <a:rPr lang="ko-KR" sz="18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KNU 한국어 감성사전</a:t>
            </a:r>
            <a:endParaRPr sz="1800" b="0" i="0" u="none" strike="noStrike" cap="none">
              <a:solidFill>
                <a:srgbClr val="483F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83F63"/>
                </a:solidFill>
              </a:rPr>
              <a:t>* </a:t>
            </a:r>
            <a:r>
              <a:rPr lang="ko-KR" sz="18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주식에 특화된 감성사전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12602007" y="5722530"/>
            <a:ext cx="21981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>
                <a:solidFill>
                  <a:srgbClr val="3AA9E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8500">
                <a:solidFill>
                  <a:srgbClr val="3AA9EA"/>
                </a:solidFill>
              </a:rPr>
              <a:t>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14037386" y="6691211"/>
            <a:ext cx="46791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rgbClr val="3AA9EA"/>
                </a:solidFill>
              </a:rPr>
              <a:t>결론</a:t>
            </a:r>
            <a:endParaRPr sz="18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8"/>
    </mc:Choice>
    <mc:Fallback xmlns="">
      <p:transition spd="slow" advTm="3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/>
        </p:nvSpPr>
        <p:spPr>
          <a:xfrm>
            <a:off x="-1219200" y="1387438"/>
            <a:ext cx="8282520" cy="634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1219643" y="6401811"/>
            <a:ext cx="10627679" cy="1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 b="1" i="0" u="none" strike="noStrike" cap="none">
                <a:solidFill>
                  <a:srgbClr val="FFFFFF"/>
                </a:solidFill>
              </a:rPr>
              <a:t>데이터 수집</a:t>
            </a:r>
            <a:endParaRPr sz="18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251316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5875595" y="9457759"/>
            <a:ext cx="780952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7373395" y="9457759"/>
            <a:ext cx="2949104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 데이터 수집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219643" y="9457759"/>
            <a:ext cx="2569643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44430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14989881" y="620877"/>
            <a:ext cx="1371429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1219643" y="620877"/>
            <a:ext cx="5255357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1219643" y="7735111"/>
            <a:ext cx="5761942" cy="106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0" indent="-685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네이버 뉴스 크롤링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8319772" y="6359320"/>
            <a:ext cx="8336775" cy="244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9"/>
    </mc:Choice>
    <mc:Fallback xmlns="">
      <p:transition spd="slow" advTm="6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01 데이터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1912575" y="2039650"/>
            <a:ext cx="76353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코스피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그리고 업종이 서로 다른 종목을 4개 선택하여 총 6개월 동안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포털 사이트에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코스피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혹은 해당 종목의 기업을 검색했을 시 나오는 뉴스의 제목 데이터를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크롤링하여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가져온다. 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언어는 Python을 사용, Excel 형태로 자료를 추출한다.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15142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뉴스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수집하여 사용했다.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코스피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9199개,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HMM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1016개,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LG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디스플레이: 450개,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현대차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3431개, SK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하이닉스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1046개)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22400" y="2679987"/>
            <a:ext cx="6610250" cy="49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0375" y="5472125"/>
            <a:ext cx="8899699" cy="20961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4629675" y="7737625"/>
            <a:ext cx="220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&lt;크롤링 결과 일부&gt;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46"/>
    </mc:Choice>
    <mc:Fallback xmlns="">
      <p:transition spd="slow" advTm="38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A9EA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/>
        </p:nvSpPr>
        <p:spPr>
          <a:xfrm>
            <a:off x="-1219200" y="1387438"/>
            <a:ext cx="8282520" cy="634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219643" y="6401811"/>
            <a:ext cx="10627679" cy="1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 b="1" i="0" u="none" strike="noStrike" cap="none">
                <a:solidFill>
                  <a:srgbClr val="FFFFFF"/>
                </a:solidFill>
              </a:rPr>
              <a:t>데이터 정제</a:t>
            </a:r>
            <a:endParaRPr sz="18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251316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15875595" y="9457759"/>
            <a:ext cx="780952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7373395" y="9457759"/>
            <a:ext cx="2949104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 데이터 정제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1219643" y="9457759"/>
            <a:ext cx="2569643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44430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14989881" y="620877"/>
            <a:ext cx="1371429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1219643" y="620877"/>
            <a:ext cx="5255357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1219643" y="7735111"/>
            <a:ext cx="5761942" cy="106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0" indent="-685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ko-KR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KoNLPy</a:t>
            </a:r>
            <a:r>
              <a:rPr lang="ko-KR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 dirty="0" err="1">
                <a:solidFill>
                  <a:schemeClr val="lt1"/>
                </a:solidFill>
              </a:rPr>
              <a:t>hannanum</a:t>
            </a: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8"/>
          <p:cNvSpPr txBox="1"/>
          <p:nvPr/>
        </p:nvSpPr>
        <p:spPr>
          <a:xfrm>
            <a:off x="8319775" y="3169375"/>
            <a:ext cx="8336700" cy="56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0"/>
    </mc:Choice>
    <mc:Fallback xmlns="">
      <p:transition spd="slow" advTm="7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02 데이터 정제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3608838" y="2609800"/>
            <a:ext cx="104781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14350" lvl="0" indent="-463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-KR" sz="2000" dirty="0">
                <a:solidFill>
                  <a:schemeClr val="dk1"/>
                </a:solidFill>
              </a:rPr>
              <a:t>수집한 데이터를 </a:t>
            </a:r>
            <a:r>
              <a:rPr lang="ko-KR" sz="2000" dirty="0" err="1">
                <a:solidFill>
                  <a:schemeClr val="dk1"/>
                </a:solidFill>
              </a:rPr>
              <a:t>KoNLPy</a:t>
            </a:r>
            <a:r>
              <a:rPr lang="ko-KR" altLang="en-US" sz="2000" dirty="0" err="1">
                <a:solidFill>
                  <a:schemeClr val="dk1"/>
                </a:solidFill>
              </a:rPr>
              <a:t>패키지</a:t>
            </a:r>
            <a:r>
              <a:rPr lang="ko-KR" altLang="en-US" sz="2000" dirty="0">
                <a:solidFill>
                  <a:schemeClr val="dk1"/>
                </a:solidFill>
              </a:rPr>
              <a:t> 중</a:t>
            </a:r>
            <a:r>
              <a:rPr lang="ko-KR" sz="2000" dirty="0">
                <a:solidFill>
                  <a:schemeClr val="dk1"/>
                </a:solidFill>
              </a:rPr>
              <a:t> </a:t>
            </a:r>
            <a:r>
              <a:rPr lang="ko-KR" altLang="ko-KR" sz="2000" dirty="0" err="1">
                <a:solidFill>
                  <a:schemeClr val="tx1"/>
                </a:solidFill>
              </a:rPr>
              <a:t>hannanum</a:t>
            </a:r>
            <a:r>
              <a:rPr lang="ko-KR" altLang="ko-KR" sz="2000" dirty="0">
                <a:solidFill>
                  <a:schemeClr val="lt1"/>
                </a:solidFill>
              </a:rPr>
              <a:t> </a:t>
            </a:r>
            <a:r>
              <a:rPr lang="ko-KR" altLang="en-US" sz="2000" dirty="0">
                <a:solidFill>
                  <a:schemeClr val="dk1"/>
                </a:solidFill>
              </a:rPr>
              <a:t>을</a:t>
            </a:r>
            <a:r>
              <a:rPr lang="ko-KR" sz="2000" dirty="0">
                <a:solidFill>
                  <a:schemeClr val="dk1"/>
                </a:solidFill>
              </a:rPr>
              <a:t> 사용해 자연어 처리하여 형태소를 분석한다. 숫자나 접속사, 조사와 같은 분석에 불필요한 단어들은 제거한 뒤 분석에 사용 가능한 단어들을 정리하여 저장한다. </a:t>
            </a:r>
            <a:endParaRPr sz="2000" dirty="0">
              <a:solidFill>
                <a:schemeClr val="dk1"/>
              </a:solidFill>
            </a:endParaRPr>
          </a:p>
          <a:p>
            <a:pPr marL="514350" lvl="0" indent="-463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-KR" sz="2000" dirty="0">
                <a:solidFill>
                  <a:schemeClr val="dk1"/>
                </a:solidFill>
              </a:rPr>
              <a:t>최종적으로 각각의</a:t>
            </a:r>
            <a:r>
              <a:rPr lang="ko-KR" altLang="en-US" sz="1600" dirty="0"/>
              <a:t> </a:t>
            </a:r>
            <a:r>
              <a:rPr lang="ko-KR" altLang="en-US" sz="2000" dirty="0"/>
              <a:t>기업뉴스의 발행일과</a:t>
            </a:r>
            <a:r>
              <a:rPr lang="en-US" altLang="ko-KR" sz="2000" dirty="0"/>
              <a:t>,</a:t>
            </a:r>
            <a:r>
              <a:rPr lang="ko-KR" altLang="en-US" sz="2000" dirty="0"/>
              <a:t> 뉴스제목 속 키워드로 </a:t>
            </a:r>
            <a:r>
              <a:rPr lang="ko-KR" sz="2000" dirty="0">
                <a:solidFill>
                  <a:schemeClr val="dk1"/>
                </a:solidFill>
              </a:rPr>
              <a:t>이루어진 데이터 파일을 완성한다.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025" y="5221561"/>
            <a:ext cx="618172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8162249" y="7913375"/>
            <a:ext cx="137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&lt;KoNLPy 결과&gt;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2"/>
    </mc:Choice>
    <mc:Fallback xmlns="">
      <p:transition spd="slow" advTm="25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-1300825" y="1387400"/>
            <a:ext cx="8282400" cy="6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1219650" y="6228200"/>
            <a:ext cx="9570300" cy="15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 b="1" i="0" u="none" strike="noStrike" cap="none">
                <a:solidFill>
                  <a:srgbClr val="FFFFFF"/>
                </a:solidFill>
              </a:rPr>
              <a:t>데이터와</a:t>
            </a:r>
            <a:r>
              <a:rPr lang="ko-KR" sz="7000" b="1">
                <a:solidFill>
                  <a:srgbClr val="FFFFFF"/>
                </a:solidFill>
              </a:rPr>
              <a:t> </a:t>
            </a:r>
            <a:r>
              <a:rPr lang="ko-KR" sz="7000" b="1" i="0" u="none" strike="noStrike" cap="none">
                <a:solidFill>
                  <a:srgbClr val="FFFFFF"/>
                </a:solidFill>
              </a:rPr>
              <a:t>주가 비교</a:t>
            </a:r>
            <a:endParaRPr sz="70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251316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15875595" y="9457759"/>
            <a:ext cx="780952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7373395" y="9457759"/>
            <a:ext cx="2949104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 데이터와 주가 비교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1219643" y="9457759"/>
            <a:ext cx="2569643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3" y="944430"/>
            <a:ext cx="15846429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14989881" y="620877"/>
            <a:ext cx="1371429" cy="34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1219643" y="7735111"/>
            <a:ext cx="5761942" cy="106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0" indent="-685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KNU 한국어 감성사전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ko-KR" sz="3600">
                <a:solidFill>
                  <a:schemeClr val="lt1"/>
                </a:solidFill>
              </a:rPr>
              <a:t>종목</a:t>
            </a: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특화된 감성사전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8319850" y="2025000"/>
            <a:ext cx="8336700" cy="6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3365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365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27"/>
    </mc:Choice>
    <mc:Fallback xmlns="">
      <p:transition spd="slow" advTm="12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44430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14989881" y="620877"/>
            <a:ext cx="137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1219643" y="620877"/>
            <a:ext cx="525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483F63"/>
                </a:solidFill>
                <a:latin typeface="Arial"/>
                <a:ea typeface="Arial"/>
                <a:cs typeface="Arial"/>
                <a:sym typeface="Arial"/>
              </a:rPr>
              <a:t>캡스톤 디자인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644" y="9251316"/>
            <a:ext cx="15846428" cy="855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/>
        </p:nvSpPr>
        <p:spPr>
          <a:xfrm>
            <a:off x="15875595" y="9457759"/>
            <a:ext cx="78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7373395" y="9457759"/>
            <a:ext cx="29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03 데이터와 주가 비교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1219643" y="9457759"/>
            <a:ext cx="256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483F63"/>
                </a:solidFill>
              </a:rPr>
              <a:t>03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1493975" y="2408575"/>
            <a:ext cx="117414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14350" lvl="0" indent="-463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-KR" sz="2000">
                <a:solidFill>
                  <a:schemeClr val="dk1"/>
                </a:solidFill>
              </a:rPr>
              <a:t>KHU 한국어 감성사전을 이용해 수집한 키워드들의 감성을 판별한다. 양수는 긍정, 음수는 부정을 뜻한다. 코스피의 키워드와 기업의 키워드의 분리 기준에는 차별성을 둔다.</a:t>
            </a:r>
            <a:endParaRPr sz="2000">
              <a:solidFill>
                <a:schemeClr val="dk1"/>
              </a:solidFill>
            </a:endParaRPr>
          </a:p>
          <a:p>
            <a:pPr marL="514350" lvl="0" indent="-463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-KR" sz="2000">
                <a:solidFill>
                  <a:schemeClr val="dk1"/>
                </a:solidFill>
              </a:rPr>
              <a:t>기업 키워드의 경우, 각 개별업종 기업의 뉴스 키워드와 주가의 수치를 비교한다. 기본적으로 뉴스는 다음날 주가에 영향을 준다고 정해두지만, 만일 주가가 당일 시가 대비 고가와 저가가 ±2%인 경우, 그 날의 뉴스가 당일주가에 영향을 주었다고 판단해 당일 뉴스 키워드의 극성에 ±1을 부여한다. 그렇지 않을 경우, 다음 날의 주가 등락률을 확인하여 양수일 경우 +1, 음수일 경우 -1을 극성에 부여한다. 금, 토, 일의 뉴스일 경우 월요일의 주가에 영향을 미친다고 판단한다. </a:t>
            </a:r>
            <a:endParaRPr sz="2000">
              <a:solidFill>
                <a:schemeClr val="dk1"/>
              </a:solidFill>
            </a:endParaRPr>
          </a:p>
          <a:p>
            <a:pPr marL="514350" lvl="0" indent="-463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-KR" sz="2000">
                <a:solidFill>
                  <a:schemeClr val="dk1"/>
                </a:solidFill>
              </a:rPr>
              <a:t>코스피 키워드의 경우, 당일에 발행된 뉴스에 해당 날의 코스피 지수에 대한 내용이 담겨 있어 같은 날의 코스피의 뉴스 키워드와 코스피 지수의 등락률을 비교해 코스피의 등락률이 양수일 경우 +1을, 음수일 경우 -1의 값을 더한다. </a:t>
            </a:r>
            <a:endParaRPr sz="2000">
              <a:solidFill>
                <a:schemeClr val="dk1"/>
              </a:solidFill>
            </a:endParaRPr>
          </a:p>
          <a:p>
            <a:pPr marL="51435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위 과정을 통해 주식 시장에 특화된 감성 사전을 구축한다.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7500" y="2474825"/>
            <a:ext cx="2949000" cy="466239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/>
        </p:nvSpPr>
        <p:spPr>
          <a:xfrm>
            <a:off x="14645150" y="7355738"/>
            <a:ext cx="107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&lt;특화사전&gt;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31"/>
    </mc:Choice>
    <mc:Fallback xmlns="">
      <p:transition spd="slow" advTm="69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3253</Words>
  <Application>Microsoft Office PowerPoint</Application>
  <PresentationFormat>사용자 지정</PresentationFormat>
  <Paragraphs>390</Paragraphs>
  <Slides>29</Slides>
  <Notes>29</Notes>
  <HiddenSlides>0</HiddenSlides>
  <MMClips>29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 Han</dc:creator>
  <cp:lastModifiedBy>Han S</cp:lastModifiedBy>
  <cp:revision>66</cp:revision>
  <dcterms:modified xsi:type="dcterms:W3CDTF">2021-06-13T12:27:33Z</dcterms:modified>
</cp:coreProperties>
</file>